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  <p:sldId id="271" r:id="rId22"/>
    <p:sldId id="272" r:id="rId23"/>
    <p:sldId id="273" r:id="rId24"/>
    <p:sldId id="274" r:id="rId25"/>
    <p:sldId id="275" r:id="rId26"/>
    <p:sldId id="276" r:id="rId27"/>
    <p:sldId id="277" r:id="rId28"/>
    <p:sldId id="278" r:id="rId29"/>
    <p:sldId id="279" r:id="rId30"/>
    <p:sldId id="280" r:id="rId31"/>
    <p:sldId id="281" r:id="rId32"/>
    <p:sldId id="282" r:id="rId33"/>
    <p:sldId id="283" r:id="rId34"/>
    <p:sldId id="284" r:id="rId35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slide" Target="slides/slide15.xml"/><Relationship Id="rId22" Type="http://schemas.openxmlformats.org/officeDocument/2006/relationships/slide" Target="slides/slide16.xml"/><Relationship Id="rId23" Type="http://schemas.openxmlformats.org/officeDocument/2006/relationships/slide" Target="slides/slide17.xml"/><Relationship Id="rId24" Type="http://schemas.openxmlformats.org/officeDocument/2006/relationships/slide" Target="slides/slide18.xml"/><Relationship Id="rId25" Type="http://schemas.openxmlformats.org/officeDocument/2006/relationships/slide" Target="slides/slide19.xml"/><Relationship Id="rId26" Type="http://schemas.openxmlformats.org/officeDocument/2006/relationships/slide" Target="slides/slide20.xml"/><Relationship Id="rId27" Type="http://schemas.openxmlformats.org/officeDocument/2006/relationships/slide" Target="slides/slide21.xml"/><Relationship Id="rId28" Type="http://schemas.openxmlformats.org/officeDocument/2006/relationships/slide" Target="slides/slide22.xml"/><Relationship Id="rId29" Type="http://schemas.openxmlformats.org/officeDocument/2006/relationships/slide" Target="slides/slide23.xml"/><Relationship Id="rId30" Type="http://schemas.openxmlformats.org/officeDocument/2006/relationships/slide" Target="slides/slide24.xml"/><Relationship Id="rId31" Type="http://schemas.openxmlformats.org/officeDocument/2006/relationships/slide" Target="slides/slide25.xml"/><Relationship Id="rId32" Type="http://schemas.openxmlformats.org/officeDocument/2006/relationships/slide" Target="slides/slide26.xml"/><Relationship Id="rId33" Type="http://schemas.openxmlformats.org/officeDocument/2006/relationships/slide" Target="slides/slide27.xml"/><Relationship Id="rId34" Type="http://schemas.openxmlformats.org/officeDocument/2006/relationships/slide" Target="slides/slide28.xml"/><Relationship Id="rId35" Type="http://schemas.openxmlformats.org/officeDocument/2006/relationships/slide" Target="slides/slide29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312E81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3" cy="7"/>
          </a:xfrm>
          <a:prstGeom prst="rect">
            <a:avLst/>
          </a:prstGeom>
          <a:gradFill rotWithShape="1">
            <a:gsLst>
              <a:gs pos="0">
                <a:srgbClr val="312E81"/>
              </a:gs>
              <a:gs pos="100000">
                <a:srgbClr val="6D28D9"/>
              </a:gs>
            </a:gsLst>
            <a:lin scaled="0" ang="7200000"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Oval 2"/>
          <p:cNvSpPr/>
          <p:nvPr/>
        </p:nvSpPr>
        <p:spPr>
          <a:xfrm>
            <a:off x="7772400" y="-2286000"/>
            <a:ext cx="7315200" cy="7315200"/>
          </a:xfrm>
          <a:prstGeom prst="ellipse">
            <a:avLst/>
          </a:prstGeom>
          <a:gradFill rotWithShape="1">
            <a:gsLst>
              <a:gs pos="0">
                <a:srgbClr val="4B7BFF">
                  <a:alpha val="16000"/>
                </a:srgbClr>
              </a:gs>
              <a:gs pos="100000">
                <a:srgbClr val="8B5CF6">
                  <a:alpha val="16000"/>
                </a:srgbClr>
              </a:gs>
            </a:gsLst>
            <a:lin scaled="0" ang="8100000"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Oval 3"/>
          <p:cNvSpPr/>
          <p:nvPr/>
        </p:nvSpPr>
        <p:spPr>
          <a:xfrm>
            <a:off x="-2743200" y="3200400"/>
            <a:ext cx="6400800" cy="6400800"/>
          </a:xfrm>
          <a:prstGeom prst="ellipse">
            <a:avLst/>
          </a:prstGeom>
          <a:gradFill rotWithShape="1">
            <a:gsLst>
              <a:gs pos="0">
                <a:srgbClr val="8B5CF6">
                  <a:alpha val="14000"/>
                </a:srgbClr>
              </a:gs>
              <a:gs pos="100000">
                <a:srgbClr val="6D28D9">
                  <a:alpha val="14000"/>
                </a:srgbClr>
              </a:gs>
            </a:gsLst>
            <a:lin scaled="0" ang="8100000"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Oval 4"/>
          <p:cNvSpPr/>
          <p:nvPr/>
        </p:nvSpPr>
        <p:spPr>
          <a:xfrm>
            <a:off x="982980" y="1897379"/>
            <a:ext cx="868680" cy="868680"/>
          </a:xfrm>
          <a:prstGeom prst="ellipse">
            <a:avLst/>
          </a:prstGeom>
          <a:noFill/>
          <a:ln w="31750" cap="rnd">
            <a:solidFill>
              <a:srgbClr val="FFFFFF"/>
            </a:solidFill>
            <a:round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Oval 5"/>
          <p:cNvSpPr/>
          <p:nvPr/>
        </p:nvSpPr>
        <p:spPr>
          <a:xfrm>
            <a:off x="1104595" y="2018995"/>
            <a:ext cx="625449" cy="625449"/>
          </a:xfrm>
          <a:prstGeom prst="ellipse">
            <a:avLst/>
          </a:prstGeom>
          <a:noFill/>
          <a:ln w="31750" cap="rnd">
            <a:solidFill>
              <a:srgbClr val="FFFFFF"/>
            </a:solidFill>
            <a:round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Oval 6"/>
          <p:cNvSpPr/>
          <p:nvPr/>
        </p:nvSpPr>
        <p:spPr>
          <a:xfrm>
            <a:off x="1226210" y="2140610"/>
            <a:ext cx="382219" cy="382219"/>
          </a:xfrm>
          <a:prstGeom prst="ellipse">
            <a:avLst/>
          </a:prstGeom>
          <a:noFill/>
          <a:ln w="31750" cap="rnd">
            <a:solidFill>
              <a:srgbClr val="FFFFFF"/>
            </a:solidFill>
            <a:round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Oval 7"/>
          <p:cNvSpPr/>
          <p:nvPr/>
        </p:nvSpPr>
        <p:spPr>
          <a:xfrm>
            <a:off x="1353312" y="2267712"/>
            <a:ext cx="128016" cy="128016"/>
          </a:xfrm>
          <a:prstGeom prst="ellipse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2743200" y="1234440"/>
            <a:ext cx="9144000" cy="457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800" b="1" i="0">
                <a:solidFill>
                  <a:srgbClr val="C7D2FE"/>
                </a:solidFill>
                <a:latin typeface="Microsoft YaHei"/>
                <a:ea typeface="Microsoft YaHei"/>
                <a:cs typeface="Microsoft YaHei"/>
              </a:rPr>
              <a:t>阿里千问  ×  华怡心辰  |  联合合作方案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2697480" y="1783080"/>
            <a:ext cx="9326880" cy="15544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5200" b="1">
                <a:gradFill rotWithShape="1">
                  <a:gsLst>
                    <a:gs pos="0">
                      <a:srgbClr val="FFFFFF"/>
                    </a:gs>
                    <a:gs pos="100000">
                      <a:srgbClr val="C4B5FD"/>
                    </a:gs>
                  </a:gsLst>
                  <a:lin scaled="0"/>
                </a:gradFill>
                <a:latin typeface="Microsoft YaHei"/>
                <a:ea typeface="Microsoft YaHei"/>
                <a:cs typeface="Microsoft YaHei"/>
              </a:rPr>
              <a:t>心成长 · 向未来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2743200" y="3383280"/>
            <a:ext cx="9144000" cy="457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2200" b="1" i="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K12 心理健康素养提升计划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2743200" y="4069080"/>
            <a:ext cx="2194560" cy="54864"/>
          </a:xfrm>
          <a:prstGeom prst="roundRect">
            <a:avLst/>
          </a:prstGeom>
          <a:solidFill>
            <a:srgbClr val="FF6B3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2743200" y="4297680"/>
            <a:ext cx="9144000" cy="457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700" b="1" i="0">
                <a:solidFill>
                  <a:srgbClr val="E0E7FF"/>
                </a:solidFill>
                <a:latin typeface="Microsoft YaHei"/>
                <a:ea typeface="Microsoft YaHei"/>
                <a:cs typeface="Microsoft YaHei"/>
              </a:rPr>
              <a:t>五学段 · 六条特色课程线 · 40 节录播课 · 百校校园行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2743200" y="5989320"/>
            <a:ext cx="9144000" cy="457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300" b="1" i="0">
                <a:solidFill>
                  <a:srgbClr val="C7D2FE"/>
                </a:solidFill>
                <a:latin typeface="Microsoft YaHei"/>
                <a:ea typeface="Microsoft YaHei"/>
                <a:cs typeface="Microsoft YaHei"/>
              </a:rPr>
              <a:t>方案版本 1.0   |   编制日期 2026 年 10 月   |   呈：阿里千问 市场部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Oval 1"/>
          <p:cNvSpPr/>
          <p:nvPr/>
        </p:nvSpPr>
        <p:spPr>
          <a:xfrm>
            <a:off x="8778240" y="-1828800"/>
            <a:ext cx="5486400" cy="5486400"/>
          </a:xfrm>
          <a:prstGeom prst="ellipse">
            <a:avLst/>
          </a:prstGeom>
          <a:gradFill rotWithShape="1">
            <a:gsLst>
              <a:gs pos="0">
                <a:srgbClr val="4B7BFF">
                  <a:alpha val="12000"/>
                </a:srgbClr>
              </a:gs>
              <a:gs pos="100000">
                <a:srgbClr val="8B5CF6">
                  <a:alpha val="12000"/>
                </a:srgbClr>
              </a:gs>
            </a:gsLst>
            <a:lin scaled="0" ang="8100000"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Oval 2"/>
          <p:cNvSpPr/>
          <p:nvPr/>
        </p:nvSpPr>
        <p:spPr>
          <a:xfrm>
            <a:off x="-2011680" y="4023360"/>
            <a:ext cx="5486400" cy="5486400"/>
          </a:xfrm>
          <a:prstGeom prst="ellipse">
            <a:avLst/>
          </a:prstGeom>
          <a:gradFill rotWithShape="1">
            <a:gsLst>
              <a:gs pos="0">
                <a:srgbClr val="8B5CF6">
                  <a:alpha val="12000"/>
                </a:srgbClr>
              </a:gs>
              <a:gs pos="100000">
                <a:srgbClr val="64748B">
                  <a:alpha val="12000"/>
                </a:srgbClr>
              </a:gs>
            </a:gsLst>
            <a:lin scaled="0" ang="8100000"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Rectangle 3"/>
          <p:cNvSpPr/>
          <p:nvPr/>
        </p:nvSpPr>
        <p:spPr>
          <a:xfrm>
            <a:off x="0" y="0"/>
            <a:ext cx="12191695" cy="109728"/>
          </a:xfrm>
          <a:prstGeom prst="rect">
            <a:avLst/>
          </a:prstGeom>
          <a:gradFill rotWithShape="1">
            <a:gsLst>
              <a:gs pos="0">
                <a:srgbClr val="4B7BFF"/>
              </a:gs>
              <a:gs pos="100000">
                <a:srgbClr val="8B5CF6"/>
              </a:gs>
            </a:gsLst>
            <a:lin scaled="0" ang="5400000"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Rounded Rectangle 4"/>
          <p:cNvSpPr/>
          <p:nvPr/>
        </p:nvSpPr>
        <p:spPr>
          <a:xfrm>
            <a:off x="548640" y="384048"/>
            <a:ext cx="457200" cy="457200"/>
          </a:xfrm>
          <a:prstGeom prst="roundRect">
            <a:avLst/>
          </a:prstGeom>
          <a:gradFill rotWithShape="1">
            <a:gsLst>
              <a:gs pos="0">
                <a:srgbClr val="4B7BFF"/>
              </a:gs>
              <a:gs pos="100000">
                <a:srgbClr val="8B5CF6"/>
              </a:gs>
            </a:gsLst>
            <a:lin scaled="0" ang="8100000"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1143000" y="365760"/>
            <a:ext cx="10515600" cy="4114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2300" b="1" i="0">
                <a:solidFill>
                  <a:srgbClr val="1E293B"/>
                </a:solidFill>
                <a:latin typeface="Microsoft YaHei"/>
                <a:ea typeface="Microsoft YaHei"/>
                <a:cs typeface="Microsoft YaHei"/>
              </a:rPr>
              <a:t>目录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143000" y="786384"/>
            <a:ext cx="1051560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200" b="0" i="0">
                <a:solidFill>
                  <a:srgbClr val="64748B"/>
                </a:solidFill>
                <a:latin typeface="Microsoft YaHei"/>
                <a:ea typeface="Microsoft YaHei"/>
                <a:cs typeface="Microsoft YaHei"/>
              </a:rPr>
              <a:t>CONTENTS</a:t>
            </a:r>
          </a:p>
        </p:txBody>
      </p:sp>
      <p:sp>
        <p:nvSpPr>
          <p:cNvPr id="8" name="Rectangle 7"/>
          <p:cNvSpPr/>
          <p:nvPr/>
        </p:nvSpPr>
        <p:spPr>
          <a:xfrm>
            <a:off x="1143000" y="1097280"/>
            <a:ext cx="2011680" cy="54864"/>
          </a:xfrm>
          <a:prstGeom prst="rect">
            <a:avLst/>
          </a:prstGeom>
          <a:gradFill rotWithShape="1">
            <a:gsLst>
              <a:gs pos="0">
                <a:srgbClr val="4B7BFF"/>
              </a:gs>
              <a:gs pos="100000">
                <a:srgbClr val="8B5CF6"/>
              </a:gs>
            </a:gsLst>
            <a:lin scaled="0" ang="0"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548640" y="6455664"/>
            <a:ext cx="822960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900" b="0" i="0">
                <a:solidFill>
                  <a:srgbClr val="64748B"/>
                </a:solidFill>
                <a:latin typeface="Microsoft YaHei"/>
                <a:ea typeface="Microsoft YaHei"/>
                <a:cs typeface="Microsoft YaHei"/>
              </a:rPr>
              <a:t>心成长·向未来 · K12 心理健康素养提升计划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640080" y="1554480"/>
            <a:ext cx="5212080" cy="777240"/>
          </a:xfrm>
          <a:prstGeom prst="roundRect">
            <a:avLst/>
          </a:prstGeom>
          <a:solidFill>
            <a:srgbClr val="F8FAF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Rounded Rectangle 10"/>
          <p:cNvSpPr/>
          <p:nvPr/>
        </p:nvSpPr>
        <p:spPr>
          <a:xfrm>
            <a:off x="640080" y="1554480"/>
            <a:ext cx="777240" cy="777240"/>
          </a:xfrm>
          <a:prstGeom prst="roundRect">
            <a:avLst/>
          </a:prstGeom>
          <a:gradFill rotWithShape="1">
            <a:gsLst>
              <a:gs pos="0">
                <a:srgbClr val="4B7BFF"/>
              </a:gs>
              <a:gs pos="100000">
                <a:srgbClr val="8B5CF6"/>
              </a:gs>
            </a:gsLst>
            <a:lin scaled="0" ang="8100000"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640080" y="1554480"/>
            <a:ext cx="777240" cy="77724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ctr"/>
            <a:r>
              <a:rPr sz="2200" b="1" i="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1417319" y="1554480"/>
            <a:ext cx="54864" cy="777240"/>
          </a:xfrm>
          <a:prstGeom prst="roundRect">
            <a:avLst/>
          </a:prstGeom>
          <a:solidFill>
            <a:srgbClr val="FF6B3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1600200" y="1554480"/>
            <a:ext cx="4114800" cy="77724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/>
            <a:r>
              <a:rPr sz="1700" b="1" i="0">
                <a:solidFill>
                  <a:srgbClr val="1E293B"/>
                </a:solidFill>
                <a:latin typeface="Microsoft YaHei"/>
                <a:ea typeface="Microsoft YaHei"/>
                <a:cs typeface="Microsoft YaHei"/>
              </a:rPr>
              <a:t>方案概览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640080" y="2514600"/>
            <a:ext cx="5212080" cy="777240"/>
          </a:xfrm>
          <a:prstGeom prst="roundRect">
            <a:avLst/>
          </a:prstGeom>
          <a:solidFill>
            <a:srgbClr val="F8FAF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Rounded Rectangle 15"/>
          <p:cNvSpPr/>
          <p:nvPr/>
        </p:nvSpPr>
        <p:spPr>
          <a:xfrm>
            <a:off x="640080" y="2514600"/>
            <a:ext cx="777240" cy="777240"/>
          </a:xfrm>
          <a:prstGeom prst="roundRect">
            <a:avLst/>
          </a:prstGeom>
          <a:gradFill rotWithShape="1">
            <a:gsLst>
              <a:gs pos="0">
                <a:srgbClr val="4B7BFF"/>
              </a:gs>
              <a:gs pos="100000">
                <a:srgbClr val="8B5CF6"/>
              </a:gs>
            </a:gsLst>
            <a:lin scaled="0" ang="8100000"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640080" y="2514600"/>
            <a:ext cx="777240" cy="77724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ctr"/>
            <a:r>
              <a:rPr sz="2200" b="1" i="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1417319" y="2514600"/>
            <a:ext cx="54864" cy="777240"/>
          </a:xfrm>
          <a:prstGeom prst="roundRect">
            <a:avLst/>
          </a:prstGeom>
          <a:solidFill>
            <a:srgbClr val="FF6B3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1600200" y="2514600"/>
            <a:ext cx="4114800" cy="77724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/>
            <a:r>
              <a:rPr sz="1700" b="1" i="0">
                <a:solidFill>
                  <a:srgbClr val="1E293B"/>
                </a:solidFill>
                <a:latin typeface="Microsoft YaHei"/>
                <a:ea typeface="Microsoft YaHei"/>
                <a:cs typeface="Microsoft YaHei"/>
              </a:rPr>
              <a:t>方案概述（命名·背景诉求·亮点）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640080" y="3474720"/>
            <a:ext cx="5212080" cy="777240"/>
          </a:xfrm>
          <a:prstGeom prst="roundRect">
            <a:avLst/>
          </a:prstGeom>
          <a:solidFill>
            <a:srgbClr val="F8FAF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Rounded Rectangle 20"/>
          <p:cNvSpPr/>
          <p:nvPr/>
        </p:nvSpPr>
        <p:spPr>
          <a:xfrm>
            <a:off x="640080" y="3474720"/>
            <a:ext cx="777240" cy="777240"/>
          </a:xfrm>
          <a:prstGeom prst="roundRect">
            <a:avLst/>
          </a:prstGeom>
          <a:gradFill rotWithShape="1">
            <a:gsLst>
              <a:gs pos="0">
                <a:srgbClr val="4B7BFF"/>
              </a:gs>
              <a:gs pos="100000">
                <a:srgbClr val="8B5CF6"/>
              </a:gs>
            </a:gsLst>
            <a:lin scaled="0" ang="8100000"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640080" y="3474720"/>
            <a:ext cx="777240" cy="77724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ctr"/>
            <a:r>
              <a:rPr sz="2200" b="1" i="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23" name="Rounded Rectangle 22"/>
          <p:cNvSpPr/>
          <p:nvPr/>
        </p:nvSpPr>
        <p:spPr>
          <a:xfrm>
            <a:off x="1417319" y="3474720"/>
            <a:ext cx="54864" cy="777240"/>
          </a:xfrm>
          <a:prstGeom prst="roundRect">
            <a:avLst/>
          </a:prstGeom>
          <a:solidFill>
            <a:srgbClr val="FF6B3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TextBox 23"/>
          <p:cNvSpPr txBox="1"/>
          <p:nvPr/>
        </p:nvSpPr>
        <p:spPr>
          <a:xfrm>
            <a:off x="1600200" y="3474720"/>
            <a:ext cx="4114800" cy="77724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/>
            <a:r>
              <a:rPr sz="1700" b="1" i="0">
                <a:solidFill>
                  <a:srgbClr val="1E293B"/>
                </a:solidFill>
                <a:latin typeface="Microsoft YaHei"/>
                <a:ea typeface="Microsoft YaHei"/>
                <a:cs typeface="Microsoft YaHei"/>
              </a:rPr>
              <a:t>课程体系设计</a:t>
            </a:r>
          </a:p>
        </p:txBody>
      </p:sp>
      <p:sp>
        <p:nvSpPr>
          <p:cNvPr id="25" name="Rounded Rectangle 24"/>
          <p:cNvSpPr/>
          <p:nvPr/>
        </p:nvSpPr>
        <p:spPr>
          <a:xfrm>
            <a:off x="640080" y="4434840"/>
            <a:ext cx="5212080" cy="777240"/>
          </a:xfrm>
          <a:prstGeom prst="roundRect">
            <a:avLst/>
          </a:prstGeom>
          <a:solidFill>
            <a:srgbClr val="F8FAF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Rounded Rectangle 25"/>
          <p:cNvSpPr/>
          <p:nvPr/>
        </p:nvSpPr>
        <p:spPr>
          <a:xfrm>
            <a:off x="640080" y="4434840"/>
            <a:ext cx="777240" cy="777240"/>
          </a:xfrm>
          <a:prstGeom prst="roundRect">
            <a:avLst/>
          </a:prstGeom>
          <a:gradFill rotWithShape="1">
            <a:gsLst>
              <a:gs pos="0">
                <a:srgbClr val="4B7BFF"/>
              </a:gs>
              <a:gs pos="100000">
                <a:srgbClr val="8B5CF6"/>
              </a:gs>
            </a:gsLst>
            <a:lin scaled="0" ang="8100000"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7" name="TextBox 26"/>
          <p:cNvSpPr txBox="1"/>
          <p:nvPr/>
        </p:nvSpPr>
        <p:spPr>
          <a:xfrm>
            <a:off x="640080" y="4434840"/>
            <a:ext cx="777240" cy="77724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ctr"/>
            <a:r>
              <a:rPr sz="2200" b="1" i="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04</a:t>
            </a:r>
          </a:p>
        </p:txBody>
      </p:sp>
      <p:sp>
        <p:nvSpPr>
          <p:cNvPr id="28" name="Rounded Rectangle 27"/>
          <p:cNvSpPr/>
          <p:nvPr/>
        </p:nvSpPr>
        <p:spPr>
          <a:xfrm>
            <a:off x="1417319" y="4434840"/>
            <a:ext cx="54864" cy="777240"/>
          </a:xfrm>
          <a:prstGeom prst="roundRect">
            <a:avLst/>
          </a:prstGeom>
          <a:solidFill>
            <a:srgbClr val="FF6B3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9" name="TextBox 28"/>
          <p:cNvSpPr txBox="1"/>
          <p:nvPr/>
        </p:nvSpPr>
        <p:spPr>
          <a:xfrm>
            <a:off x="1600200" y="4434840"/>
            <a:ext cx="4114800" cy="77724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/>
            <a:r>
              <a:rPr sz="1700" b="1" i="0">
                <a:solidFill>
                  <a:srgbClr val="1E293B"/>
                </a:solidFill>
                <a:latin typeface="Microsoft YaHei"/>
                <a:ea typeface="Microsoft YaHei"/>
                <a:cs typeface="Microsoft YaHei"/>
              </a:rPr>
              <a:t>App 联动与课堂执行</a:t>
            </a:r>
          </a:p>
        </p:txBody>
      </p:sp>
      <p:sp>
        <p:nvSpPr>
          <p:cNvPr id="30" name="Rounded Rectangle 29"/>
          <p:cNvSpPr/>
          <p:nvPr/>
        </p:nvSpPr>
        <p:spPr>
          <a:xfrm>
            <a:off x="6400800" y="1554480"/>
            <a:ext cx="5212080" cy="777240"/>
          </a:xfrm>
          <a:prstGeom prst="roundRect">
            <a:avLst/>
          </a:prstGeom>
          <a:solidFill>
            <a:srgbClr val="F8FAF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1" name="Rounded Rectangle 30"/>
          <p:cNvSpPr/>
          <p:nvPr/>
        </p:nvSpPr>
        <p:spPr>
          <a:xfrm>
            <a:off x="6400800" y="1554480"/>
            <a:ext cx="777240" cy="777240"/>
          </a:xfrm>
          <a:prstGeom prst="roundRect">
            <a:avLst/>
          </a:prstGeom>
          <a:gradFill rotWithShape="1">
            <a:gsLst>
              <a:gs pos="0">
                <a:srgbClr val="4B7BFF"/>
              </a:gs>
              <a:gs pos="100000">
                <a:srgbClr val="8B5CF6"/>
              </a:gs>
            </a:gsLst>
            <a:lin scaled="0" ang="8100000"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2" name="TextBox 31"/>
          <p:cNvSpPr txBox="1"/>
          <p:nvPr/>
        </p:nvSpPr>
        <p:spPr>
          <a:xfrm>
            <a:off x="6400800" y="1554480"/>
            <a:ext cx="777240" cy="77724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ctr"/>
            <a:r>
              <a:rPr sz="2200" b="1" i="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05</a:t>
            </a:r>
          </a:p>
        </p:txBody>
      </p:sp>
      <p:sp>
        <p:nvSpPr>
          <p:cNvPr id="33" name="Rounded Rectangle 32"/>
          <p:cNvSpPr/>
          <p:nvPr/>
        </p:nvSpPr>
        <p:spPr>
          <a:xfrm>
            <a:off x="7178040" y="1554480"/>
            <a:ext cx="54864" cy="777240"/>
          </a:xfrm>
          <a:prstGeom prst="roundRect">
            <a:avLst/>
          </a:prstGeom>
          <a:solidFill>
            <a:srgbClr val="FF6B3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4" name="TextBox 33"/>
          <p:cNvSpPr txBox="1"/>
          <p:nvPr/>
        </p:nvSpPr>
        <p:spPr>
          <a:xfrm>
            <a:off x="7360920" y="1554480"/>
            <a:ext cx="4114800" cy="77724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/>
            <a:r>
              <a:rPr sz="1700" b="1" i="0">
                <a:solidFill>
                  <a:srgbClr val="1E293B"/>
                </a:solidFill>
                <a:latin typeface="Microsoft YaHei"/>
                <a:ea typeface="Microsoft YaHei"/>
                <a:cs typeface="Microsoft YaHei"/>
              </a:rPr>
              <a:t>百校推广执行</a:t>
            </a:r>
          </a:p>
        </p:txBody>
      </p:sp>
      <p:sp>
        <p:nvSpPr>
          <p:cNvPr id="35" name="Rounded Rectangle 34"/>
          <p:cNvSpPr/>
          <p:nvPr/>
        </p:nvSpPr>
        <p:spPr>
          <a:xfrm>
            <a:off x="6400800" y="2514600"/>
            <a:ext cx="5212080" cy="777240"/>
          </a:xfrm>
          <a:prstGeom prst="roundRect">
            <a:avLst/>
          </a:prstGeom>
          <a:solidFill>
            <a:srgbClr val="F8FAF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6" name="Rounded Rectangle 35"/>
          <p:cNvSpPr/>
          <p:nvPr/>
        </p:nvSpPr>
        <p:spPr>
          <a:xfrm>
            <a:off x="6400800" y="2514600"/>
            <a:ext cx="777240" cy="777240"/>
          </a:xfrm>
          <a:prstGeom prst="roundRect">
            <a:avLst/>
          </a:prstGeom>
          <a:gradFill rotWithShape="1">
            <a:gsLst>
              <a:gs pos="0">
                <a:srgbClr val="4B7BFF"/>
              </a:gs>
              <a:gs pos="100000">
                <a:srgbClr val="8B5CF6"/>
              </a:gs>
            </a:gsLst>
            <a:lin scaled="0" ang="8100000"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7" name="TextBox 36"/>
          <p:cNvSpPr txBox="1"/>
          <p:nvPr/>
        </p:nvSpPr>
        <p:spPr>
          <a:xfrm>
            <a:off x="6400800" y="2514600"/>
            <a:ext cx="777240" cy="77724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ctr"/>
            <a:r>
              <a:rPr sz="2200" b="1" i="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06</a:t>
            </a:r>
          </a:p>
        </p:txBody>
      </p:sp>
      <p:sp>
        <p:nvSpPr>
          <p:cNvPr id="38" name="Rounded Rectangle 37"/>
          <p:cNvSpPr/>
          <p:nvPr/>
        </p:nvSpPr>
        <p:spPr>
          <a:xfrm>
            <a:off x="7178040" y="2514600"/>
            <a:ext cx="54864" cy="777240"/>
          </a:xfrm>
          <a:prstGeom prst="roundRect">
            <a:avLst/>
          </a:prstGeom>
          <a:solidFill>
            <a:srgbClr val="FF6B3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9" name="TextBox 38"/>
          <p:cNvSpPr txBox="1"/>
          <p:nvPr/>
        </p:nvSpPr>
        <p:spPr>
          <a:xfrm>
            <a:off x="7360920" y="2514600"/>
            <a:ext cx="4114800" cy="77724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/>
            <a:r>
              <a:rPr sz="1700" b="1" i="0">
                <a:solidFill>
                  <a:srgbClr val="1E293B"/>
                </a:solidFill>
                <a:latin typeface="Microsoft YaHei"/>
                <a:ea typeface="Microsoft YaHei"/>
                <a:cs typeface="Microsoft YaHei"/>
              </a:rPr>
              <a:t>合同责任与报价</a:t>
            </a:r>
          </a:p>
        </p:txBody>
      </p:sp>
      <p:sp>
        <p:nvSpPr>
          <p:cNvPr id="40" name="Rounded Rectangle 39"/>
          <p:cNvSpPr/>
          <p:nvPr/>
        </p:nvSpPr>
        <p:spPr>
          <a:xfrm>
            <a:off x="6400800" y="3474720"/>
            <a:ext cx="5212080" cy="777240"/>
          </a:xfrm>
          <a:prstGeom prst="roundRect">
            <a:avLst/>
          </a:prstGeom>
          <a:solidFill>
            <a:srgbClr val="F8FAF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1" name="Rounded Rectangle 40"/>
          <p:cNvSpPr/>
          <p:nvPr/>
        </p:nvSpPr>
        <p:spPr>
          <a:xfrm>
            <a:off x="6400800" y="3474720"/>
            <a:ext cx="777240" cy="777240"/>
          </a:xfrm>
          <a:prstGeom prst="roundRect">
            <a:avLst/>
          </a:prstGeom>
          <a:gradFill rotWithShape="1">
            <a:gsLst>
              <a:gs pos="0">
                <a:srgbClr val="4B7BFF"/>
              </a:gs>
              <a:gs pos="100000">
                <a:srgbClr val="8B5CF6"/>
              </a:gs>
            </a:gsLst>
            <a:lin scaled="0" ang="8100000"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2" name="TextBox 41"/>
          <p:cNvSpPr txBox="1"/>
          <p:nvPr/>
        </p:nvSpPr>
        <p:spPr>
          <a:xfrm>
            <a:off x="6400800" y="3474720"/>
            <a:ext cx="777240" cy="77724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ctr"/>
            <a:r>
              <a:rPr sz="2200" b="1" i="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07</a:t>
            </a:r>
          </a:p>
        </p:txBody>
      </p:sp>
      <p:sp>
        <p:nvSpPr>
          <p:cNvPr id="43" name="Rounded Rectangle 42"/>
          <p:cNvSpPr/>
          <p:nvPr/>
        </p:nvSpPr>
        <p:spPr>
          <a:xfrm>
            <a:off x="7178040" y="3474720"/>
            <a:ext cx="54864" cy="777240"/>
          </a:xfrm>
          <a:prstGeom prst="roundRect">
            <a:avLst/>
          </a:prstGeom>
          <a:solidFill>
            <a:srgbClr val="FF6B3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4" name="TextBox 43"/>
          <p:cNvSpPr txBox="1"/>
          <p:nvPr/>
        </p:nvSpPr>
        <p:spPr>
          <a:xfrm>
            <a:off x="7360920" y="3474720"/>
            <a:ext cx="4114800" cy="77724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/>
            <a:r>
              <a:rPr sz="1700" b="1" i="0">
                <a:solidFill>
                  <a:srgbClr val="1E293B"/>
                </a:solidFill>
                <a:latin typeface="Microsoft YaHei"/>
                <a:ea typeface="Microsoft YaHei"/>
                <a:cs typeface="Microsoft YaHei"/>
              </a:rPr>
              <a:t>项目时间规划</a:t>
            </a:r>
          </a:p>
        </p:txBody>
      </p:sp>
      <p:sp>
        <p:nvSpPr>
          <p:cNvPr id="45" name="Rounded Rectangle 44"/>
          <p:cNvSpPr/>
          <p:nvPr/>
        </p:nvSpPr>
        <p:spPr>
          <a:xfrm>
            <a:off x="6400800" y="4434840"/>
            <a:ext cx="5212080" cy="777240"/>
          </a:xfrm>
          <a:prstGeom prst="roundRect">
            <a:avLst/>
          </a:prstGeom>
          <a:solidFill>
            <a:srgbClr val="F8FAF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6" name="Rounded Rectangle 45"/>
          <p:cNvSpPr/>
          <p:nvPr/>
        </p:nvSpPr>
        <p:spPr>
          <a:xfrm>
            <a:off x="6400800" y="4434840"/>
            <a:ext cx="777240" cy="777240"/>
          </a:xfrm>
          <a:prstGeom prst="roundRect">
            <a:avLst/>
          </a:prstGeom>
          <a:gradFill rotWithShape="1">
            <a:gsLst>
              <a:gs pos="0">
                <a:srgbClr val="4B7BFF"/>
              </a:gs>
              <a:gs pos="100000">
                <a:srgbClr val="8B5CF6"/>
              </a:gs>
            </a:gsLst>
            <a:lin scaled="0" ang="8100000"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7" name="TextBox 46"/>
          <p:cNvSpPr txBox="1"/>
          <p:nvPr/>
        </p:nvSpPr>
        <p:spPr>
          <a:xfrm>
            <a:off x="6400800" y="4434840"/>
            <a:ext cx="777240" cy="77724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ctr"/>
            <a:r>
              <a:rPr sz="2200" b="1" i="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08</a:t>
            </a:r>
          </a:p>
        </p:txBody>
      </p:sp>
      <p:sp>
        <p:nvSpPr>
          <p:cNvPr id="48" name="Rounded Rectangle 47"/>
          <p:cNvSpPr/>
          <p:nvPr/>
        </p:nvSpPr>
        <p:spPr>
          <a:xfrm>
            <a:off x="7178040" y="4434840"/>
            <a:ext cx="54864" cy="777240"/>
          </a:xfrm>
          <a:prstGeom prst="roundRect">
            <a:avLst/>
          </a:prstGeom>
          <a:solidFill>
            <a:srgbClr val="FF6B3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9" name="TextBox 48"/>
          <p:cNvSpPr txBox="1"/>
          <p:nvPr/>
        </p:nvSpPr>
        <p:spPr>
          <a:xfrm>
            <a:off x="7360920" y="4434840"/>
            <a:ext cx="4114800" cy="77724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/>
            <a:r>
              <a:rPr sz="1700" b="1" i="0">
                <a:solidFill>
                  <a:srgbClr val="1E293B"/>
                </a:solidFill>
                <a:latin typeface="Microsoft YaHei"/>
                <a:ea typeface="Microsoft YaHei"/>
                <a:cs typeface="Microsoft YaHei"/>
              </a:rPr>
              <a:t>附录：资质·专家·保障</a:t>
            </a:r>
          </a:p>
        </p:txBody>
      </p:sp>
      <p:sp>
        <p:nvSpPr>
          <p:cNvPr id="50" name="TextBox 49"/>
          <p:cNvSpPr txBox="1"/>
          <p:nvPr/>
        </p:nvSpPr>
        <p:spPr>
          <a:xfrm>
            <a:off x="11247120" y="6437376"/>
            <a:ext cx="64008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/>
            <a:r>
              <a:rPr sz="900" b="0" i="0">
                <a:solidFill>
                  <a:srgbClr val="64748B"/>
                </a:solidFill>
                <a:latin typeface="Microsoft YaHei"/>
                <a:ea typeface="Microsoft YaHei"/>
                <a:cs typeface="Microsoft YaHei"/>
              </a:rPr>
              <a:t>1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Oval 1"/>
          <p:cNvSpPr/>
          <p:nvPr/>
        </p:nvSpPr>
        <p:spPr>
          <a:xfrm>
            <a:off x="8778240" y="-1828800"/>
            <a:ext cx="5486400" cy="5486400"/>
          </a:xfrm>
          <a:prstGeom prst="ellipse">
            <a:avLst/>
          </a:prstGeom>
          <a:gradFill rotWithShape="1">
            <a:gsLst>
              <a:gs pos="0">
                <a:srgbClr val="4B7BFF">
                  <a:alpha val="12000"/>
                </a:srgbClr>
              </a:gs>
              <a:gs pos="100000">
                <a:srgbClr val="8B5CF6">
                  <a:alpha val="12000"/>
                </a:srgbClr>
              </a:gs>
            </a:gsLst>
            <a:lin scaled="0" ang="8100000"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Oval 2"/>
          <p:cNvSpPr/>
          <p:nvPr/>
        </p:nvSpPr>
        <p:spPr>
          <a:xfrm>
            <a:off x="-2011680" y="4023360"/>
            <a:ext cx="5486400" cy="5486400"/>
          </a:xfrm>
          <a:prstGeom prst="ellipse">
            <a:avLst/>
          </a:prstGeom>
          <a:gradFill rotWithShape="1">
            <a:gsLst>
              <a:gs pos="0">
                <a:srgbClr val="8B5CF6">
                  <a:alpha val="12000"/>
                </a:srgbClr>
              </a:gs>
              <a:gs pos="100000">
                <a:srgbClr val="64748B">
                  <a:alpha val="12000"/>
                </a:srgbClr>
              </a:gs>
            </a:gsLst>
            <a:lin scaled="0" ang="8100000"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Rectangle 3"/>
          <p:cNvSpPr/>
          <p:nvPr/>
        </p:nvSpPr>
        <p:spPr>
          <a:xfrm>
            <a:off x="0" y="0"/>
            <a:ext cx="12191695" cy="109728"/>
          </a:xfrm>
          <a:prstGeom prst="rect">
            <a:avLst/>
          </a:prstGeom>
          <a:gradFill rotWithShape="1">
            <a:gsLst>
              <a:gs pos="0">
                <a:srgbClr val="4B7BFF"/>
              </a:gs>
              <a:gs pos="100000">
                <a:srgbClr val="8B5CF6"/>
              </a:gs>
            </a:gsLst>
            <a:lin scaled="0" ang="5400000"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Rounded Rectangle 4"/>
          <p:cNvSpPr/>
          <p:nvPr/>
        </p:nvSpPr>
        <p:spPr>
          <a:xfrm>
            <a:off x="548640" y="384048"/>
            <a:ext cx="457200" cy="457200"/>
          </a:xfrm>
          <a:prstGeom prst="roundRect">
            <a:avLst/>
          </a:prstGeom>
          <a:gradFill rotWithShape="1">
            <a:gsLst>
              <a:gs pos="0">
                <a:srgbClr val="4B7BFF"/>
              </a:gs>
              <a:gs pos="100000">
                <a:srgbClr val="8B5CF6"/>
              </a:gs>
            </a:gsLst>
            <a:lin scaled="0" ang="8100000"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1143000" y="365760"/>
            <a:ext cx="10515600" cy="4114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2300" b="1" i="0">
                <a:solidFill>
                  <a:srgbClr val="1E293B"/>
                </a:solidFill>
                <a:latin typeface="Microsoft YaHei"/>
                <a:ea typeface="Microsoft YaHei"/>
                <a:cs typeface="Microsoft YaHei"/>
              </a:rPr>
              <a:t>本方案回答三个问题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143000" y="786384"/>
            <a:ext cx="1051560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200" b="0" i="0">
                <a:solidFill>
                  <a:srgbClr val="64748B"/>
                </a:solidFill>
                <a:latin typeface="Microsoft YaHei"/>
                <a:ea typeface="Microsoft YaHei"/>
                <a:cs typeface="Microsoft YaHei"/>
              </a:rPr>
              <a:t>方案概览</a:t>
            </a:r>
          </a:p>
        </p:txBody>
      </p:sp>
      <p:sp>
        <p:nvSpPr>
          <p:cNvPr id="8" name="Rectangle 7"/>
          <p:cNvSpPr/>
          <p:nvPr/>
        </p:nvSpPr>
        <p:spPr>
          <a:xfrm>
            <a:off x="1143000" y="1097280"/>
            <a:ext cx="2011680" cy="54864"/>
          </a:xfrm>
          <a:prstGeom prst="rect">
            <a:avLst/>
          </a:prstGeom>
          <a:gradFill rotWithShape="1">
            <a:gsLst>
              <a:gs pos="0">
                <a:srgbClr val="4B7BFF"/>
              </a:gs>
              <a:gs pos="100000">
                <a:srgbClr val="8B5CF6"/>
              </a:gs>
            </a:gsLst>
            <a:lin scaled="0" ang="0"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548640" y="6455664"/>
            <a:ext cx="822960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900" b="0" i="0">
                <a:solidFill>
                  <a:srgbClr val="64748B"/>
                </a:solidFill>
                <a:latin typeface="Microsoft YaHei"/>
                <a:ea typeface="Microsoft YaHei"/>
                <a:cs typeface="Microsoft YaHei"/>
              </a:rPr>
              <a:t>心成长·向未来 · K12 心理健康素养提升计划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640080" y="1417320"/>
            <a:ext cx="10881360" cy="5486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800" b="1" i="0">
                <a:solidFill>
                  <a:srgbClr val="4B7BFF"/>
                </a:solidFill>
                <a:latin typeface="Microsoft YaHei"/>
                <a:ea typeface="Microsoft YaHei"/>
                <a:cs typeface="Microsoft YaHei"/>
              </a:rPr>
              <a:t>课怎么设计  ·  怎么落到学校  ·  App 端怎么接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640080" y="2194560"/>
            <a:ext cx="3291840" cy="3108960"/>
          </a:xfrm>
          <a:prstGeom prst="roundRect">
            <a:avLst/>
          </a:prstGeom>
          <a:solidFill>
            <a:srgbClr val="F8FAF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Rounded Rectangle 11"/>
          <p:cNvSpPr/>
          <p:nvPr/>
        </p:nvSpPr>
        <p:spPr>
          <a:xfrm>
            <a:off x="640080" y="2194560"/>
            <a:ext cx="3291840" cy="109728"/>
          </a:xfrm>
          <a:prstGeom prst="roundRect">
            <a:avLst/>
          </a:prstGeom>
          <a:gradFill rotWithShape="1">
            <a:gsLst>
              <a:gs pos="0">
                <a:srgbClr val="4B7BFF"/>
              </a:gs>
              <a:gs pos="100000">
                <a:srgbClr val="8B5CF6"/>
              </a:gs>
            </a:gsLst>
            <a:lin scaled="0" ang="0"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Rounded Rectangle 12"/>
          <p:cNvSpPr/>
          <p:nvPr/>
        </p:nvSpPr>
        <p:spPr>
          <a:xfrm>
            <a:off x="868680" y="2423160"/>
            <a:ext cx="548640" cy="548640"/>
          </a:xfrm>
          <a:prstGeom prst="roundRect">
            <a:avLst/>
          </a:prstGeom>
          <a:solidFill>
            <a:srgbClr val="FFFFFF"/>
          </a:solidFill>
          <a:ln w="25400" cap="rnd">
            <a:solidFill>
              <a:srgbClr val="4B7BFF"/>
            </a:solidFill>
            <a:round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Freeform 13"/>
          <p:cNvSpPr/>
          <p:nvPr/>
        </p:nvSpPr>
        <p:spPr>
          <a:xfrm>
            <a:off x="1088135" y="2615184"/>
            <a:ext cx="150876" cy="164592"/>
          </a:xfrm>
          <a:custGeom>
            <a:avLst/>
            <a:gdLst/>
            <a:ahLst/>
            <a:cxnLst/>
            <a:rect l="l" t="t" r="r" b="b"/>
            <a:pathLst>
              <a:path w="165" h="180">
                <a:moveTo>
                  <a:pt x="0" y="0"/>
                </a:moveTo>
                <a:lnTo>
                  <a:pt x="0" y="180"/>
                </a:lnTo>
                <a:lnTo>
                  <a:pt x="165" y="90"/>
                </a:lnTo>
                <a:lnTo>
                  <a:pt x="0" y="0"/>
                </a:lnTo>
                <a:close/>
              </a:path>
            </a:pathLst>
          </a:custGeom>
          <a:noFill/>
          <a:ln w="25400" cap="rnd">
            <a:solidFill>
              <a:srgbClr val="4B7BFF"/>
            </a:solidFill>
            <a:round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1554480" y="2487168"/>
            <a:ext cx="2194560" cy="457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700" b="1" i="0">
                <a:solidFill>
                  <a:srgbClr val="4B7BFF"/>
                </a:solidFill>
                <a:latin typeface="Microsoft YaHei"/>
                <a:ea typeface="Microsoft YaHei"/>
                <a:cs typeface="Microsoft YaHei"/>
              </a:rPr>
              <a:t>课怎么设计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896112" y="3200400"/>
            <a:ext cx="2788920" cy="19202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350" b="0" i="0">
                <a:solidFill>
                  <a:srgbClr val="475569"/>
                </a:solidFill>
                <a:latin typeface="Microsoft YaHei"/>
                <a:ea typeface="Microsoft YaHei"/>
                <a:cs typeface="Microsoft YaHei"/>
              </a:rPr>
              <a:t>国家统一课程做底座，本课程做特色补位，不重复国家课程内容：六条特色课程线、五学段共 40 节录播课，每节 20—30 分钟，对齐教育部 2025 年两项 AI 指南与 2023 年学生心理健康专项行动计划。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4389120" y="2194560"/>
            <a:ext cx="3291840" cy="3108960"/>
          </a:xfrm>
          <a:prstGeom prst="roundRect">
            <a:avLst/>
          </a:prstGeom>
          <a:solidFill>
            <a:srgbClr val="F8FAF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Rounded Rectangle 17"/>
          <p:cNvSpPr/>
          <p:nvPr/>
        </p:nvSpPr>
        <p:spPr>
          <a:xfrm>
            <a:off x="4389120" y="2194560"/>
            <a:ext cx="3291840" cy="109728"/>
          </a:xfrm>
          <a:prstGeom prst="roundRect">
            <a:avLst/>
          </a:prstGeom>
          <a:gradFill rotWithShape="1">
            <a:gsLst>
              <a:gs pos="0">
                <a:srgbClr val="4B7BFF"/>
              </a:gs>
              <a:gs pos="100000">
                <a:srgbClr val="8B5CF6"/>
              </a:gs>
            </a:gsLst>
            <a:lin scaled="0" ang="0"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Rounded Rectangle 18"/>
          <p:cNvSpPr/>
          <p:nvPr/>
        </p:nvSpPr>
        <p:spPr>
          <a:xfrm>
            <a:off x="4617720" y="2423160"/>
            <a:ext cx="548640" cy="548640"/>
          </a:xfrm>
          <a:prstGeom prst="roundRect">
            <a:avLst/>
          </a:prstGeom>
          <a:solidFill>
            <a:srgbClr val="FFFFFF"/>
          </a:solidFill>
          <a:ln w="25400" cap="rnd">
            <a:solidFill>
              <a:srgbClr val="8B5CF6"/>
            </a:solidFill>
            <a:round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Oval 19"/>
          <p:cNvSpPr/>
          <p:nvPr/>
        </p:nvSpPr>
        <p:spPr>
          <a:xfrm>
            <a:off x="4801514" y="2560320"/>
            <a:ext cx="71323" cy="71323"/>
          </a:xfrm>
          <a:prstGeom prst="ellipse">
            <a:avLst/>
          </a:prstGeom>
          <a:noFill/>
          <a:ln w="25400" cap="rnd">
            <a:solidFill>
              <a:srgbClr val="8B5CF6"/>
            </a:solidFill>
            <a:round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Oval 20"/>
          <p:cNvSpPr/>
          <p:nvPr/>
        </p:nvSpPr>
        <p:spPr>
          <a:xfrm>
            <a:off x="4900269" y="2560320"/>
            <a:ext cx="71323" cy="71323"/>
          </a:xfrm>
          <a:prstGeom prst="ellipse">
            <a:avLst/>
          </a:prstGeom>
          <a:noFill/>
          <a:ln w="25400" cap="rnd">
            <a:solidFill>
              <a:srgbClr val="8B5CF6"/>
            </a:solidFill>
            <a:round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Rounded Rectangle 21"/>
          <p:cNvSpPr/>
          <p:nvPr/>
        </p:nvSpPr>
        <p:spPr>
          <a:xfrm>
            <a:off x="4782312" y="2675534"/>
            <a:ext cx="219456" cy="115214"/>
          </a:xfrm>
          <a:prstGeom prst="roundRect">
            <a:avLst/>
          </a:prstGeom>
          <a:noFill/>
          <a:ln w="25400" cap="rnd">
            <a:solidFill>
              <a:srgbClr val="8B5CF6"/>
            </a:solidFill>
            <a:round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3" name="TextBox 22"/>
          <p:cNvSpPr txBox="1"/>
          <p:nvPr/>
        </p:nvSpPr>
        <p:spPr>
          <a:xfrm>
            <a:off x="5303520" y="2487168"/>
            <a:ext cx="2194560" cy="457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700" b="1" i="0">
                <a:solidFill>
                  <a:srgbClr val="8B5CF6"/>
                </a:solidFill>
                <a:latin typeface="Microsoft YaHei"/>
                <a:ea typeface="Microsoft YaHei"/>
                <a:cs typeface="Microsoft YaHei"/>
              </a:rPr>
              <a:t>怎么落到学校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4645152" y="3200400"/>
            <a:ext cx="2788920" cy="19202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350" b="0" i="0">
                <a:solidFill>
                  <a:srgbClr val="475569"/>
                </a:solidFill>
                <a:latin typeface="Microsoft YaHei"/>
                <a:ea typeface="Microsoft YaHei"/>
                <a:cs typeface="Microsoft YaHei"/>
              </a:rPr>
              <a:t>依托既有区域教育渠道，分四批推进 100 所学校；全程按公益项目执行，提供标准化落地 SOP。</a:t>
            </a:r>
          </a:p>
        </p:txBody>
      </p:sp>
      <p:sp>
        <p:nvSpPr>
          <p:cNvPr id="25" name="Rounded Rectangle 24"/>
          <p:cNvSpPr/>
          <p:nvPr/>
        </p:nvSpPr>
        <p:spPr>
          <a:xfrm>
            <a:off x="8138160" y="2194560"/>
            <a:ext cx="3291840" cy="3108960"/>
          </a:xfrm>
          <a:prstGeom prst="roundRect">
            <a:avLst/>
          </a:prstGeom>
          <a:solidFill>
            <a:srgbClr val="F8FAF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Rounded Rectangle 25"/>
          <p:cNvSpPr/>
          <p:nvPr/>
        </p:nvSpPr>
        <p:spPr>
          <a:xfrm>
            <a:off x="8138160" y="2194560"/>
            <a:ext cx="3291840" cy="109728"/>
          </a:xfrm>
          <a:prstGeom prst="roundRect">
            <a:avLst/>
          </a:prstGeom>
          <a:gradFill rotWithShape="1">
            <a:gsLst>
              <a:gs pos="0">
                <a:srgbClr val="4B7BFF"/>
              </a:gs>
              <a:gs pos="100000">
                <a:srgbClr val="8B5CF6"/>
              </a:gs>
            </a:gsLst>
            <a:lin scaled="0" ang="0"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7" name="Rounded Rectangle 26"/>
          <p:cNvSpPr/>
          <p:nvPr/>
        </p:nvSpPr>
        <p:spPr>
          <a:xfrm>
            <a:off x="8366760" y="2423160"/>
            <a:ext cx="548640" cy="548640"/>
          </a:xfrm>
          <a:prstGeom prst="roundRect">
            <a:avLst/>
          </a:prstGeom>
          <a:solidFill>
            <a:srgbClr val="FFFFFF"/>
          </a:solidFill>
          <a:ln w="25400" cap="rnd">
            <a:solidFill>
              <a:srgbClr val="4B7BFF"/>
            </a:solidFill>
            <a:round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8" name="Rounded Rectangle 27"/>
          <p:cNvSpPr/>
          <p:nvPr/>
        </p:nvSpPr>
        <p:spPr>
          <a:xfrm>
            <a:off x="8503920" y="2560320"/>
            <a:ext cx="274320" cy="219456"/>
          </a:xfrm>
          <a:prstGeom prst="roundRect">
            <a:avLst/>
          </a:prstGeom>
          <a:noFill/>
          <a:ln w="25400" cap="rnd">
            <a:solidFill>
              <a:srgbClr val="4B7BFF"/>
            </a:solidFill>
            <a:round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9" name="TextBox 28"/>
          <p:cNvSpPr txBox="1"/>
          <p:nvPr/>
        </p:nvSpPr>
        <p:spPr>
          <a:xfrm>
            <a:off x="9052560" y="2487168"/>
            <a:ext cx="2194560" cy="457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700" b="1" i="0">
                <a:solidFill>
                  <a:srgbClr val="4B7BFF"/>
                </a:solidFill>
                <a:latin typeface="Microsoft YaHei"/>
                <a:ea typeface="Microsoft YaHei"/>
                <a:cs typeface="Microsoft YaHei"/>
              </a:rPr>
              <a:t>App 端怎么接</a:t>
            </a:r>
          </a:p>
        </p:txBody>
      </p:sp>
      <p:sp>
        <p:nvSpPr>
          <p:cNvPr id="30" name="TextBox 29"/>
          <p:cNvSpPr txBox="1"/>
          <p:nvPr/>
        </p:nvSpPr>
        <p:spPr>
          <a:xfrm>
            <a:off x="8394192" y="3200400"/>
            <a:ext cx="2788920" cy="19202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350" b="0" i="0">
                <a:solidFill>
                  <a:srgbClr val="475569"/>
                </a:solidFill>
                <a:latin typeface="Microsoft YaHei"/>
                <a:ea typeface="Microsoft YaHei"/>
                <a:cs typeface="Microsoft YaHei"/>
              </a:rPr>
              <a:t>给出六条可执行的 App 联动建议（回端作业、数据回流、家校联动等），具体接口待双方技术对接后确认。</a:t>
            </a:r>
          </a:p>
        </p:txBody>
      </p:sp>
      <p:sp>
        <p:nvSpPr>
          <p:cNvPr id="31" name="Rounded Rectangle 30"/>
          <p:cNvSpPr/>
          <p:nvPr/>
        </p:nvSpPr>
        <p:spPr>
          <a:xfrm>
            <a:off x="640080" y="5532120"/>
            <a:ext cx="10881360" cy="777240"/>
          </a:xfrm>
          <a:prstGeom prst="roundRect">
            <a:avLst/>
          </a:prstGeom>
          <a:gradFill rotWithShape="1">
            <a:gsLst>
              <a:gs pos="0">
                <a:srgbClr val="4B7BFF"/>
              </a:gs>
              <a:gs pos="100000">
                <a:srgbClr val="8B5CF6"/>
              </a:gs>
            </a:gsLst>
            <a:lin scaled="0" ang="7200000"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2" name="TextBox 31"/>
          <p:cNvSpPr txBox="1"/>
          <p:nvPr/>
        </p:nvSpPr>
        <p:spPr>
          <a:xfrm>
            <a:off x="914400" y="5532120"/>
            <a:ext cx="10332720" cy="77724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/>
            <a:r>
              <a:rPr sz="1600" b="1" i="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三块拼成：40 节按学段递进的录播课  +  100 所学校的公益落地渠道  +  App 端课后数据回流</a:t>
            </a:r>
          </a:p>
        </p:txBody>
      </p:sp>
      <p:sp>
        <p:nvSpPr>
          <p:cNvPr id="33" name="TextBox 32"/>
          <p:cNvSpPr txBox="1"/>
          <p:nvPr/>
        </p:nvSpPr>
        <p:spPr>
          <a:xfrm>
            <a:off x="11247120" y="6437376"/>
            <a:ext cx="64008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/>
            <a:r>
              <a:rPr sz="900" b="0" i="0">
                <a:solidFill>
                  <a:srgbClr val="64748B"/>
                </a:solidFill>
                <a:latin typeface="Microsoft YaHei"/>
                <a:ea typeface="Microsoft YaHei"/>
                <a:cs typeface="Microsoft YaHei"/>
              </a:rPr>
              <a:t>2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Oval 1"/>
          <p:cNvSpPr/>
          <p:nvPr/>
        </p:nvSpPr>
        <p:spPr>
          <a:xfrm>
            <a:off x="8778240" y="-1828800"/>
            <a:ext cx="5486400" cy="5486400"/>
          </a:xfrm>
          <a:prstGeom prst="ellipse">
            <a:avLst/>
          </a:prstGeom>
          <a:gradFill rotWithShape="1">
            <a:gsLst>
              <a:gs pos="0">
                <a:srgbClr val="4B7BFF">
                  <a:alpha val="12000"/>
                </a:srgbClr>
              </a:gs>
              <a:gs pos="100000">
                <a:srgbClr val="8B5CF6">
                  <a:alpha val="12000"/>
                </a:srgbClr>
              </a:gs>
            </a:gsLst>
            <a:lin scaled="0" ang="8100000"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Oval 2"/>
          <p:cNvSpPr/>
          <p:nvPr/>
        </p:nvSpPr>
        <p:spPr>
          <a:xfrm>
            <a:off x="-2011680" y="4023360"/>
            <a:ext cx="5486400" cy="5486400"/>
          </a:xfrm>
          <a:prstGeom prst="ellipse">
            <a:avLst/>
          </a:prstGeom>
          <a:gradFill rotWithShape="1">
            <a:gsLst>
              <a:gs pos="0">
                <a:srgbClr val="8B5CF6">
                  <a:alpha val="12000"/>
                </a:srgbClr>
              </a:gs>
              <a:gs pos="100000">
                <a:srgbClr val="64748B">
                  <a:alpha val="12000"/>
                </a:srgbClr>
              </a:gs>
            </a:gsLst>
            <a:lin scaled="0" ang="8100000"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Rectangle 3"/>
          <p:cNvSpPr/>
          <p:nvPr/>
        </p:nvSpPr>
        <p:spPr>
          <a:xfrm>
            <a:off x="0" y="0"/>
            <a:ext cx="12191695" cy="109728"/>
          </a:xfrm>
          <a:prstGeom prst="rect">
            <a:avLst/>
          </a:prstGeom>
          <a:gradFill rotWithShape="1">
            <a:gsLst>
              <a:gs pos="0">
                <a:srgbClr val="4B7BFF"/>
              </a:gs>
              <a:gs pos="100000">
                <a:srgbClr val="8B5CF6"/>
              </a:gs>
            </a:gsLst>
            <a:lin scaled="0" ang="5400000"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Rounded Rectangle 4"/>
          <p:cNvSpPr/>
          <p:nvPr/>
        </p:nvSpPr>
        <p:spPr>
          <a:xfrm>
            <a:off x="548640" y="384048"/>
            <a:ext cx="457200" cy="457200"/>
          </a:xfrm>
          <a:prstGeom prst="roundRect">
            <a:avLst/>
          </a:prstGeom>
          <a:gradFill rotWithShape="1">
            <a:gsLst>
              <a:gs pos="0">
                <a:srgbClr val="4B7BFF"/>
              </a:gs>
              <a:gs pos="100000">
                <a:srgbClr val="8B5CF6"/>
              </a:gs>
            </a:gsLst>
            <a:lin scaled="0" ang="8100000"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1143000" y="365760"/>
            <a:ext cx="10515600" cy="4114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2300" b="1" i="0">
                <a:solidFill>
                  <a:srgbClr val="1E293B"/>
                </a:solidFill>
                <a:latin typeface="Microsoft YaHei"/>
                <a:ea typeface="Microsoft YaHei"/>
                <a:cs typeface="Microsoft YaHei"/>
              </a:rPr>
              <a:t>《心成长·向未来——K12 心理健康素养提升计划》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143000" y="786384"/>
            <a:ext cx="1051560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200" b="0" i="0">
                <a:solidFill>
                  <a:srgbClr val="64748B"/>
                </a:solidFill>
                <a:latin typeface="Microsoft YaHei"/>
                <a:ea typeface="Microsoft YaHei"/>
                <a:cs typeface="Microsoft YaHei"/>
              </a:rPr>
              <a:t>一、方案概述 · 项目名称建议</a:t>
            </a:r>
          </a:p>
        </p:txBody>
      </p:sp>
      <p:sp>
        <p:nvSpPr>
          <p:cNvPr id="8" name="Rectangle 7"/>
          <p:cNvSpPr/>
          <p:nvPr/>
        </p:nvSpPr>
        <p:spPr>
          <a:xfrm>
            <a:off x="1143000" y="1097280"/>
            <a:ext cx="2011680" cy="54864"/>
          </a:xfrm>
          <a:prstGeom prst="rect">
            <a:avLst/>
          </a:prstGeom>
          <a:gradFill rotWithShape="1">
            <a:gsLst>
              <a:gs pos="0">
                <a:srgbClr val="4B7BFF"/>
              </a:gs>
              <a:gs pos="100000">
                <a:srgbClr val="8B5CF6"/>
              </a:gs>
            </a:gsLst>
            <a:lin scaled="0" ang="0"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548640" y="6455664"/>
            <a:ext cx="822960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900" b="0" i="0">
                <a:solidFill>
                  <a:srgbClr val="64748B"/>
                </a:solidFill>
                <a:latin typeface="Microsoft YaHei"/>
                <a:ea typeface="Microsoft YaHei"/>
                <a:cs typeface="Microsoft YaHei"/>
              </a:rPr>
              <a:t>心成长·向未来 · K12 心理健康素养提升计划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640080" y="1417320"/>
            <a:ext cx="10881360" cy="914400"/>
          </a:xfrm>
          <a:prstGeom prst="roundRect">
            <a:avLst/>
          </a:prstGeom>
          <a:solidFill>
            <a:srgbClr val="F8FAF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Rounded Rectangle 10"/>
          <p:cNvSpPr/>
          <p:nvPr/>
        </p:nvSpPr>
        <p:spPr>
          <a:xfrm>
            <a:off x="640080" y="1417320"/>
            <a:ext cx="91440" cy="914400"/>
          </a:xfrm>
          <a:prstGeom prst="roundRect">
            <a:avLst/>
          </a:prstGeom>
          <a:solidFill>
            <a:srgbClr val="4B7B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914400" y="1554480"/>
            <a:ext cx="10332720" cy="64008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/>
            <a:r>
              <a:rPr sz="1800" b="1" i="0">
                <a:solidFill>
                  <a:srgbClr val="8B5CF6"/>
                </a:solidFill>
                <a:latin typeface="Microsoft YaHei"/>
                <a:ea typeface="Microsoft YaHei"/>
                <a:cs typeface="Microsoft YaHei"/>
              </a:rPr>
              <a:t>五学段 · 六条特色课程线 · 40 节录播课 · 百校校园行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640080" y="2606040"/>
            <a:ext cx="10058400" cy="3200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500" b="1" i="0">
                <a:solidFill>
                  <a:srgbClr val="4B7BFF"/>
                </a:solidFill>
                <a:latin typeface="Microsoft YaHei"/>
                <a:ea typeface="Microsoft YaHei"/>
                <a:cs typeface="Microsoft YaHei"/>
              </a:rPr>
              <a:t>命名理由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640080" y="3063240"/>
            <a:ext cx="10881360" cy="868680"/>
          </a:xfrm>
          <a:prstGeom prst="round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Rounded Rectangle 14"/>
          <p:cNvSpPr/>
          <p:nvPr/>
        </p:nvSpPr>
        <p:spPr>
          <a:xfrm>
            <a:off x="640080" y="3063240"/>
            <a:ext cx="91440" cy="868680"/>
          </a:xfrm>
          <a:prstGeom prst="roundRect">
            <a:avLst/>
          </a:prstGeom>
          <a:solidFill>
            <a:srgbClr val="8B5CF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914400" y="3063240"/>
            <a:ext cx="2377440" cy="86868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/>
            <a:r>
              <a:rPr sz="1600" b="1" i="0">
                <a:solidFill>
                  <a:srgbClr val="FF6B35"/>
                </a:solidFill>
                <a:latin typeface="Microsoft YaHei"/>
                <a:ea typeface="Microsoft YaHei"/>
                <a:cs typeface="Microsoft YaHei"/>
              </a:rPr>
              <a:t>“心成长”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3383280" y="3063240"/>
            <a:ext cx="7955279" cy="86868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/>
            <a:r>
              <a:rPr sz="1400" b="0" i="0">
                <a:solidFill>
                  <a:srgbClr val="475569"/>
                </a:solidFill>
                <a:latin typeface="Microsoft YaHei"/>
                <a:ea typeface="Microsoft YaHei"/>
                <a:cs typeface="Microsoft YaHei"/>
              </a:rPr>
              <a:t>落在心理健康与成长两重含义上，与 K12 学段“发展性为主、预防性为辅”的定位一致。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640080" y="4041648"/>
            <a:ext cx="10881360" cy="868680"/>
          </a:xfrm>
          <a:prstGeom prst="round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Rounded Rectangle 18"/>
          <p:cNvSpPr/>
          <p:nvPr/>
        </p:nvSpPr>
        <p:spPr>
          <a:xfrm>
            <a:off x="640080" y="4041648"/>
            <a:ext cx="91440" cy="868680"/>
          </a:xfrm>
          <a:prstGeom prst="roundRect">
            <a:avLst/>
          </a:prstGeom>
          <a:solidFill>
            <a:srgbClr val="8B5CF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914400" y="4041648"/>
            <a:ext cx="2377440" cy="86868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/>
            <a:r>
              <a:rPr sz="1600" b="1" i="0">
                <a:solidFill>
                  <a:srgbClr val="FF6B35"/>
                </a:solidFill>
                <a:latin typeface="Microsoft YaHei"/>
                <a:ea typeface="Microsoft YaHei"/>
                <a:cs typeface="Microsoft YaHei"/>
              </a:rPr>
              <a:t>“向未来”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3383280" y="4041648"/>
            <a:ext cx="7955279" cy="86868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/>
            <a:r>
              <a:rPr sz="1400" b="0" i="0">
                <a:solidFill>
                  <a:srgbClr val="475569"/>
                </a:solidFill>
                <a:latin typeface="Microsoft YaHei"/>
                <a:ea typeface="Microsoft YaHei"/>
                <a:cs typeface="Microsoft YaHei"/>
              </a:rPr>
              <a:t>呼应国家加强学生心理健康教育的政策方向，体现项目的公益属性与长期打算。</a:t>
            </a:r>
          </a:p>
        </p:txBody>
      </p:sp>
      <p:sp>
        <p:nvSpPr>
          <p:cNvPr id="22" name="Rounded Rectangle 21"/>
          <p:cNvSpPr/>
          <p:nvPr/>
        </p:nvSpPr>
        <p:spPr>
          <a:xfrm>
            <a:off x="640080" y="5020056"/>
            <a:ext cx="10881360" cy="868680"/>
          </a:xfrm>
          <a:prstGeom prst="round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3" name="Rounded Rectangle 22"/>
          <p:cNvSpPr/>
          <p:nvPr/>
        </p:nvSpPr>
        <p:spPr>
          <a:xfrm>
            <a:off x="640080" y="5020056"/>
            <a:ext cx="91440" cy="868680"/>
          </a:xfrm>
          <a:prstGeom prst="roundRect">
            <a:avLst/>
          </a:prstGeom>
          <a:solidFill>
            <a:srgbClr val="8B5CF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TextBox 23"/>
          <p:cNvSpPr txBox="1"/>
          <p:nvPr/>
        </p:nvSpPr>
        <p:spPr>
          <a:xfrm>
            <a:off x="914400" y="5020056"/>
            <a:ext cx="2377440" cy="86868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/>
            <a:r>
              <a:rPr sz="1600" b="1" i="0">
                <a:solidFill>
                  <a:srgbClr val="FF6B35"/>
                </a:solidFill>
                <a:latin typeface="Microsoft YaHei"/>
                <a:ea typeface="Microsoft YaHei"/>
                <a:cs typeface="Microsoft YaHei"/>
              </a:rPr>
              <a:t>主副标题结构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3383280" y="5020056"/>
            <a:ext cx="7955279" cy="86868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/>
            <a:r>
              <a:rPr sz="1400" b="0" i="0">
                <a:solidFill>
                  <a:srgbClr val="475569"/>
                </a:solidFill>
                <a:latin typeface="Microsoft YaHei"/>
                <a:ea typeface="Microsoft YaHei"/>
                <a:cs typeface="Microsoft YaHei"/>
              </a:rPr>
              <a:t>便于 App 端做内容分发，也便于教育主管部门和学校端正式落地。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11247120" y="6437376"/>
            <a:ext cx="64008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/>
            <a:r>
              <a:rPr sz="900" b="0" i="0">
                <a:solidFill>
                  <a:srgbClr val="64748B"/>
                </a:solidFill>
                <a:latin typeface="Microsoft YaHei"/>
                <a:ea typeface="Microsoft YaHei"/>
                <a:cs typeface="Microsoft YaHei"/>
              </a:rPr>
              <a:t>3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Oval 1"/>
          <p:cNvSpPr/>
          <p:nvPr/>
        </p:nvSpPr>
        <p:spPr>
          <a:xfrm>
            <a:off x="8778240" y="-1828800"/>
            <a:ext cx="5486400" cy="5486400"/>
          </a:xfrm>
          <a:prstGeom prst="ellipse">
            <a:avLst/>
          </a:prstGeom>
          <a:gradFill rotWithShape="1">
            <a:gsLst>
              <a:gs pos="0">
                <a:srgbClr val="4B7BFF">
                  <a:alpha val="12000"/>
                </a:srgbClr>
              </a:gs>
              <a:gs pos="100000">
                <a:srgbClr val="8B5CF6">
                  <a:alpha val="12000"/>
                </a:srgbClr>
              </a:gs>
            </a:gsLst>
            <a:lin scaled="0" ang="8100000"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Oval 2"/>
          <p:cNvSpPr/>
          <p:nvPr/>
        </p:nvSpPr>
        <p:spPr>
          <a:xfrm>
            <a:off x="-2011680" y="4023360"/>
            <a:ext cx="5486400" cy="5486400"/>
          </a:xfrm>
          <a:prstGeom prst="ellipse">
            <a:avLst/>
          </a:prstGeom>
          <a:gradFill rotWithShape="1">
            <a:gsLst>
              <a:gs pos="0">
                <a:srgbClr val="8B5CF6">
                  <a:alpha val="12000"/>
                </a:srgbClr>
              </a:gs>
              <a:gs pos="100000">
                <a:srgbClr val="64748B">
                  <a:alpha val="12000"/>
                </a:srgbClr>
              </a:gs>
            </a:gsLst>
            <a:lin scaled="0" ang="8100000"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Rectangle 3"/>
          <p:cNvSpPr/>
          <p:nvPr/>
        </p:nvSpPr>
        <p:spPr>
          <a:xfrm>
            <a:off x="0" y="0"/>
            <a:ext cx="12191695" cy="109728"/>
          </a:xfrm>
          <a:prstGeom prst="rect">
            <a:avLst/>
          </a:prstGeom>
          <a:gradFill rotWithShape="1">
            <a:gsLst>
              <a:gs pos="0">
                <a:srgbClr val="4B7BFF"/>
              </a:gs>
              <a:gs pos="100000">
                <a:srgbClr val="8B5CF6"/>
              </a:gs>
            </a:gsLst>
            <a:lin scaled="0" ang="5400000"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Rounded Rectangle 4"/>
          <p:cNvSpPr/>
          <p:nvPr/>
        </p:nvSpPr>
        <p:spPr>
          <a:xfrm>
            <a:off x="548640" y="384048"/>
            <a:ext cx="457200" cy="457200"/>
          </a:xfrm>
          <a:prstGeom prst="roundRect">
            <a:avLst/>
          </a:prstGeom>
          <a:gradFill rotWithShape="1">
            <a:gsLst>
              <a:gs pos="0">
                <a:srgbClr val="4B7BFF"/>
              </a:gs>
              <a:gs pos="100000">
                <a:srgbClr val="8B5CF6"/>
              </a:gs>
            </a:gsLst>
            <a:lin scaled="0" ang="8100000"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1143000" y="365760"/>
            <a:ext cx="10515600" cy="4114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2300" b="1" i="0">
                <a:solidFill>
                  <a:srgbClr val="1E293B"/>
                </a:solidFill>
                <a:latin typeface="Microsoft YaHei"/>
                <a:ea typeface="Microsoft YaHei"/>
                <a:cs typeface="Microsoft YaHei"/>
              </a:rPr>
              <a:t>甲方核心诉求，我方逐一回应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143000" y="786384"/>
            <a:ext cx="1051560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200" b="0" i="0">
                <a:solidFill>
                  <a:srgbClr val="64748B"/>
                </a:solidFill>
                <a:latin typeface="Microsoft YaHei"/>
                <a:ea typeface="Microsoft YaHei"/>
                <a:cs typeface="Microsoft YaHei"/>
              </a:rPr>
              <a:t>一、方案概述 · 合作背景与诉求回应</a:t>
            </a:r>
          </a:p>
        </p:txBody>
      </p:sp>
      <p:sp>
        <p:nvSpPr>
          <p:cNvPr id="8" name="Rectangle 7"/>
          <p:cNvSpPr/>
          <p:nvPr/>
        </p:nvSpPr>
        <p:spPr>
          <a:xfrm>
            <a:off x="1143000" y="1097280"/>
            <a:ext cx="2011680" cy="54864"/>
          </a:xfrm>
          <a:prstGeom prst="rect">
            <a:avLst/>
          </a:prstGeom>
          <a:gradFill rotWithShape="1">
            <a:gsLst>
              <a:gs pos="0">
                <a:srgbClr val="4B7BFF"/>
              </a:gs>
              <a:gs pos="100000">
                <a:srgbClr val="8B5CF6"/>
              </a:gs>
            </a:gsLst>
            <a:lin scaled="0" ang="0"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548640" y="6455664"/>
            <a:ext cx="822960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900" b="0" i="0">
                <a:solidFill>
                  <a:srgbClr val="64748B"/>
                </a:solidFill>
                <a:latin typeface="Microsoft YaHei"/>
                <a:ea typeface="Microsoft YaHei"/>
                <a:cs typeface="Microsoft YaHei"/>
              </a:rPr>
              <a:t>心成长·向未来 · K12 心理健康素养提升计划</a:t>
            </a:r>
          </a:p>
        </p:txBody>
      </p:sp>
      <p:graphicFrame>
        <p:nvGraphicFramePr>
          <p:cNvPr id="10" name="Table 9"/>
          <p:cNvGraphicFramePr>
            <a:graphicFrameLocks noGrp="1"/>
          </p:cNvGraphicFramePr>
          <p:nvPr/>
        </p:nvGraphicFramePr>
        <p:xfrm>
          <a:off x="640080" y="1554480"/>
          <a:ext cx="10881360" cy="51206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0"/>
                <a:gridCol w="7589520"/>
              </a:tblGrid>
              <a:tr h="548640">
                <a:tc>
                  <a:txBody>
                    <a:bodyPr/>
                    <a:lstStyle/>
                    <a:p>
                      <a:pPr algn="l"/>
                      <a:r>
                        <a:rPr sz="1400" b="1">
                          <a:solidFill>
                            <a:srgbClr val="FFFFFF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甲方核心诉求</a:t>
                      </a:r>
                    </a:p>
                  </a:txBody>
                  <a:tcPr anchor="ctr" marL="91440" marR="91440">
                    <a:solidFill>
                      <a:srgbClr val="4B7B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400" b="1">
                          <a:solidFill>
                            <a:srgbClr val="FFFFFF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我方回应</a:t>
                      </a:r>
                    </a:p>
                  </a:txBody>
                  <a:tcPr anchor="ctr" marL="91440" marR="91440">
                    <a:solidFill>
                      <a:srgbClr val="4B7BFF"/>
                    </a:solidFill>
                  </a:tcPr>
                </a:tc>
              </a:tr>
              <a:tr h="914400">
                <a:tc>
                  <a:txBody>
                    <a:bodyPr/>
                    <a:lstStyle/>
                    <a:p>
                      <a:pPr algn="l"/>
                      <a:r>
                        <a:rPr sz="1250">
                          <a:solidFill>
                            <a:srgbClr val="475569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联合开发 K12 心理课程</a:t>
                      </a:r>
                    </a:p>
                  </a:txBody>
                  <a:tcPr anchor="ctr" marL="91440" marR="91440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250">
                          <a:solidFill>
                            <a:srgbClr val="475569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依托现有心育课程体系和专家资源，完成“五学段·六条特色课程线·40 节”课程的大纲研发、录制与交付</a:t>
                      </a:r>
                    </a:p>
                  </a:txBody>
                  <a:tcPr anchor="ctr" marL="91440" marR="91440" marT="27432" marB="27432">
                    <a:solidFill>
                      <a:srgbClr val="FFFFFF"/>
                    </a:solidFill>
                  </a:tcPr>
                </a:tc>
              </a:tr>
              <a:tr h="914400">
                <a:tc>
                  <a:txBody>
                    <a:bodyPr/>
                    <a:lstStyle/>
                    <a:p>
                      <a:pPr algn="l"/>
                      <a:r>
                        <a:rPr sz="1250">
                          <a:solidFill>
                            <a:srgbClr val="475569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百校进校、学校端免费</a:t>
                      </a:r>
                    </a:p>
                  </a:txBody>
                  <a:tcPr anchor="ctr" marL="91440" marR="91440" marT="27432" marB="27432"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250">
                          <a:solidFill>
                            <a:srgbClr val="475569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通过既有区域教育单位和学校渠道分批落地，全程按公益项目执行</a:t>
                      </a:r>
                    </a:p>
                  </a:txBody>
                  <a:tcPr anchor="ctr" marL="91440" marR="91440" marT="27432" marB="27432">
                    <a:solidFill>
                      <a:srgbClr val="F8FAFC"/>
                    </a:solidFill>
                  </a:tcPr>
                </a:tc>
              </a:tr>
              <a:tr h="914400">
                <a:tc>
                  <a:txBody>
                    <a:bodyPr/>
                    <a:lstStyle/>
                    <a:p>
                      <a:pPr algn="l"/>
                      <a:r>
                        <a:rPr sz="1250">
                          <a:solidFill>
                            <a:srgbClr val="475569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权威背书（高校 logo、“联合开发”表述）</a:t>
                      </a:r>
                    </a:p>
                  </a:txBody>
                  <a:tcPr anchor="ctr" marL="91440" marR="91440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250">
                          <a:solidFill>
                            <a:srgbClr val="475569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优先推荐北师大、华东师大合作通道；联合署名、顾问指导、成果评审三种模式可选</a:t>
                      </a:r>
                    </a:p>
                  </a:txBody>
                  <a:tcPr anchor="ctr" marL="91440" marR="91440" marT="27432" marB="27432">
                    <a:solidFill>
                      <a:srgbClr val="FFFFFF"/>
                    </a:solidFill>
                  </a:tcPr>
                </a:tc>
              </a:tr>
              <a:tr h="914400">
                <a:tc>
                  <a:txBody>
                    <a:bodyPr/>
                    <a:lstStyle/>
                    <a:p>
                      <a:pPr algn="l"/>
                      <a:r>
                        <a:rPr sz="1250">
                          <a:solidFill>
                            <a:srgbClr val="475569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App 深度联动</a:t>
                      </a:r>
                    </a:p>
                  </a:txBody>
                  <a:tcPr anchor="ctr" marL="91440" marR="91440" marT="27432" marB="27432"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250">
                          <a:solidFill>
                            <a:srgbClr val="475569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提出回端作业、数据回流、家校联动等建议方案，预留接口对接窗口</a:t>
                      </a:r>
                    </a:p>
                  </a:txBody>
                  <a:tcPr anchor="ctr" marL="91440" marR="91440" marT="27432" marB="27432">
                    <a:solidFill>
                      <a:srgbClr val="F8FAFC"/>
                    </a:solidFill>
                  </a:tcPr>
                </a:tc>
              </a:tr>
              <a:tr h="914400">
                <a:tc>
                  <a:txBody>
                    <a:bodyPr/>
                    <a:lstStyle/>
                    <a:p>
                      <a:pPr algn="l"/>
                      <a:r>
                        <a:rPr sz="1250">
                          <a:solidFill>
                            <a:srgbClr val="475569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回端次数</a:t>
                      </a:r>
                    </a:p>
                  </a:txBody>
                  <a:tcPr anchor="ctr" marL="91440" marR="91440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250">
                          <a:solidFill>
                            <a:srgbClr val="475569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每学期 2—4 次（具体根据千问 App 与课程的绑定和设计来定）</a:t>
                      </a:r>
                    </a:p>
                  </a:txBody>
                  <a:tcPr anchor="ctr" marL="91440" marR="91440" marT="27432" marB="27432"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11" name="TextBox 10"/>
          <p:cNvSpPr txBox="1"/>
          <p:nvPr/>
        </p:nvSpPr>
        <p:spPr>
          <a:xfrm>
            <a:off x="11247120" y="6437376"/>
            <a:ext cx="64008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/>
            <a:r>
              <a:rPr sz="900" b="0" i="0">
                <a:solidFill>
                  <a:srgbClr val="64748B"/>
                </a:solidFill>
                <a:latin typeface="Microsoft YaHei"/>
                <a:ea typeface="Microsoft YaHei"/>
                <a:cs typeface="Microsoft YaHei"/>
              </a:rPr>
              <a:t>4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Oval 1"/>
          <p:cNvSpPr/>
          <p:nvPr/>
        </p:nvSpPr>
        <p:spPr>
          <a:xfrm>
            <a:off x="8778240" y="-1828800"/>
            <a:ext cx="5486400" cy="5486400"/>
          </a:xfrm>
          <a:prstGeom prst="ellipse">
            <a:avLst/>
          </a:prstGeom>
          <a:gradFill rotWithShape="1">
            <a:gsLst>
              <a:gs pos="0">
                <a:srgbClr val="4B7BFF">
                  <a:alpha val="12000"/>
                </a:srgbClr>
              </a:gs>
              <a:gs pos="100000">
                <a:srgbClr val="8B5CF6">
                  <a:alpha val="12000"/>
                </a:srgbClr>
              </a:gs>
            </a:gsLst>
            <a:lin scaled="0" ang="8100000"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Oval 2"/>
          <p:cNvSpPr/>
          <p:nvPr/>
        </p:nvSpPr>
        <p:spPr>
          <a:xfrm>
            <a:off x="-2011680" y="4023360"/>
            <a:ext cx="5486400" cy="5486400"/>
          </a:xfrm>
          <a:prstGeom prst="ellipse">
            <a:avLst/>
          </a:prstGeom>
          <a:gradFill rotWithShape="1">
            <a:gsLst>
              <a:gs pos="0">
                <a:srgbClr val="8B5CF6">
                  <a:alpha val="12000"/>
                </a:srgbClr>
              </a:gs>
              <a:gs pos="100000">
                <a:srgbClr val="64748B">
                  <a:alpha val="12000"/>
                </a:srgbClr>
              </a:gs>
            </a:gsLst>
            <a:lin scaled="0" ang="8100000"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Rectangle 3"/>
          <p:cNvSpPr/>
          <p:nvPr/>
        </p:nvSpPr>
        <p:spPr>
          <a:xfrm>
            <a:off x="0" y="0"/>
            <a:ext cx="12191695" cy="109728"/>
          </a:xfrm>
          <a:prstGeom prst="rect">
            <a:avLst/>
          </a:prstGeom>
          <a:gradFill rotWithShape="1">
            <a:gsLst>
              <a:gs pos="0">
                <a:srgbClr val="4B7BFF"/>
              </a:gs>
              <a:gs pos="100000">
                <a:srgbClr val="8B5CF6"/>
              </a:gs>
            </a:gsLst>
            <a:lin scaled="0" ang="5400000"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Rounded Rectangle 4"/>
          <p:cNvSpPr/>
          <p:nvPr/>
        </p:nvSpPr>
        <p:spPr>
          <a:xfrm>
            <a:off x="548640" y="384048"/>
            <a:ext cx="457200" cy="457200"/>
          </a:xfrm>
          <a:prstGeom prst="roundRect">
            <a:avLst/>
          </a:prstGeom>
          <a:gradFill rotWithShape="1">
            <a:gsLst>
              <a:gs pos="0">
                <a:srgbClr val="4B7BFF"/>
              </a:gs>
              <a:gs pos="100000">
                <a:srgbClr val="8B5CF6"/>
              </a:gs>
            </a:gsLst>
            <a:lin scaled="0" ang="8100000"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1143000" y="365760"/>
            <a:ext cx="10515600" cy="4114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2300" b="1" i="0">
                <a:solidFill>
                  <a:srgbClr val="1E293B"/>
                </a:solidFill>
                <a:latin typeface="Microsoft YaHei"/>
                <a:ea typeface="Microsoft YaHei"/>
                <a:cs typeface="Microsoft YaHei"/>
              </a:rPr>
              <a:t>方案由三块拼成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143000" y="786384"/>
            <a:ext cx="1051560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200" b="0" i="0">
                <a:solidFill>
                  <a:srgbClr val="64748B"/>
                </a:solidFill>
                <a:latin typeface="Microsoft YaHei"/>
                <a:ea typeface="Microsoft YaHei"/>
                <a:cs typeface="Microsoft YaHei"/>
              </a:rPr>
              <a:t>一、方案概述 · 整体方案亮点</a:t>
            </a:r>
          </a:p>
        </p:txBody>
      </p:sp>
      <p:sp>
        <p:nvSpPr>
          <p:cNvPr id="8" name="Rectangle 7"/>
          <p:cNvSpPr/>
          <p:nvPr/>
        </p:nvSpPr>
        <p:spPr>
          <a:xfrm>
            <a:off x="1143000" y="1097280"/>
            <a:ext cx="2011680" cy="54864"/>
          </a:xfrm>
          <a:prstGeom prst="rect">
            <a:avLst/>
          </a:prstGeom>
          <a:gradFill rotWithShape="1">
            <a:gsLst>
              <a:gs pos="0">
                <a:srgbClr val="4B7BFF"/>
              </a:gs>
              <a:gs pos="100000">
                <a:srgbClr val="8B5CF6"/>
              </a:gs>
            </a:gsLst>
            <a:lin scaled="0" ang="0"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548640" y="6455664"/>
            <a:ext cx="822960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900" b="0" i="0">
                <a:solidFill>
                  <a:srgbClr val="64748B"/>
                </a:solidFill>
                <a:latin typeface="Microsoft YaHei"/>
                <a:ea typeface="Microsoft YaHei"/>
                <a:cs typeface="Microsoft YaHei"/>
              </a:rPr>
              <a:t>心成长·向未来 · K12 心理健康素养提升计划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640080" y="1554480"/>
            <a:ext cx="3291840" cy="4114800"/>
          </a:xfrm>
          <a:prstGeom prst="roundRect">
            <a:avLst/>
          </a:prstGeom>
          <a:solidFill>
            <a:srgbClr val="F8FAF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Rounded Rectangle 10"/>
          <p:cNvSpPr/>
          <p:nvPr/>
        </p:nvSpPr>
        <p:spPr>
          <a:xfrm>
            <a:off x="640080" y="1554480"/>
            <a:ext cx="3291840" cy="731520"/>
          </a:xfrm>
          <a:prstGeom prst="roundRect">
            <a:avLst/>
          </a:prstGeom>
          <a:gradFill rotWithShape="1">
            <a:gsLst>
              <a:gs pos="0">
                <a:srgbClr val="4B7BFF"/>
              </a:gs>
              <a:gs pos="100000">
                <a:srgbClr val="8B5CF6"/>
              </a:gs>
            </a:gsLst>
            <a:lin scaled="0" ang="7200000"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Rounded Rectangle 11"/>
          <p:cNvSpPr/>
          <p:nvPr/>
        </p:nvSpPr>
        <p:spPr>
          <a:xfrm>
            <a:off x="841247" y="1691640"/>
            <a:ext cx="457200" cy="457200"/>
          </a:xfrm>
          <a:prstGeom prst="roundRect">
            <a:avLst/>
          </a:prstGeom>
          <a:solidFill>
            <a:srgbClr val="FFFFFF"/>
          </a:solidFill>
          <a:ln w="25400" cap="rnd">
            <a:solidFill>
              <a:srgbClr val="4B7BFF"/>
            </a:solidFill>
            <a:round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Freeform 12"/>
          <p:cNvSpPr/>
          <p:nvPr/>
        </p:nvSpPr>
        <p:spPr>
          <a:xfrm>
            <a:off x="1024127" y="1851660"/>
            <a:ext cx="125273" cy="137160"/>
          </a:xfrm>
          <a:custGeom>
            <a:avLst/>
            <a:gdLst/>
            <a:ahLst/>
            <a:cxnLst/>
            <a:rect l="l" t="t" r="r" b="b"/>
            <a:pathLst>
              <a:path w="137" h="150">
                <a:moveTo>
                  <a:pt x="0" y="0"/>
                </a:moveTo>
                <a:lnTo>
                  <a:pt x="0" y="150"/>
                </a:lnTo>
                <a:lnTo>
                  <a:pt x="137" y="75"/>
                </a:lnTo>
                <a:lnTo>
                  <a:pt x="0" y="0"/>
                </a:lnTo>
                <a:close/>
              </a:path>
            </a:pathLst>
          </a:custGeom>
          <a:noFill/>
          <a:ln w="25400" cap="rnd">
            <a:solidFill>
              <a:srgbClr val="4B7BFF"/>
            </a:solidFill>
            <a:round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1417319" y="1709928"/>
            <a:ext cx="2377440" cy="457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500" b="1" i="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40 节录播课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896112" y="2560320"/>
            <a:ext cx="2788920" cy="29260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350" b="0" i="0">
                <a:solidFill>
                  <a:srgbClr val="475569"/>
                </a:solidFill>
                <a:latin typeface="Microsoft YaHei"/>
                <a:ea typeface="Microsoft YaHei"/>
                <a:cs typeface="Microsoft YaHei"/>
              </a:rPr>
              <a:t>按学段递进的课程体系：六条特色课程线与国家课程不重复，聚焦 AI 时代新议题与提问、表达的新方法，可直接挂班会课或心理课，无需额外调课。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4389120" y="1554480"/>
            <a:ext cx="3291840" cy="4114800"/>
          </a:xfrm>
          <a:prstGeom prst="roundRect">
            <a:avLst/>
          </a:prstGeom>
          <a:solidFill>
            <a:srgbClr val="F8FAF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Rounded Rectangle 16"/>
          <p:cNvSpPr/>
          <p:nvPr/>
        </p:nvSpPr>
        <p:spPr>
          <a:xfrm>
            <a:off x="4389120" y="1554480"/>
            <a:ext cx="3291840" cy="731520"/>
          </a:xfrm>
          <a:prstGeom prst="roundRect">
            <a:avLst/>
          </a:prstGeom>
          <a:gradFill rotWithShape="1">
            <a:gsLst>
              <a:gs pos="0">
                <a:srgbClr val="4B7BFF"/>
              </a:gs>
              <a:gs pos="100000">
                <a:srgbClr val="8B5CF6"/>
              </a:gs>
            </a:gsLst>
            <a:lin scaled="0" ang="7200000"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Rounded Rectangle 17"/>
          <p:cNvSpPr/>
          <p:nvPr/>
        </p:nvSpPr>
        <p:spPr>
          <a:xfrm>
            <a:off x="4590288" y="1691640"/>
            <a:ext cx="457200" cy="457200"/>
          </a:xfrm>
          <a:prstGeom prst="roundRect">
            <a:avLst/>
          </a:prstGeom>
          <a:solidFill>
            <a:srgbClr val="FFFFFF"/>
          </a:solidFill>
          <a:ln w="25400" cap="rnd">
            <a:solidFill>
              <a:srgbClr val="8B5CF6"/>
            </a:solidFill>
            <a:round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Oval 18"/>
          <p:cNvSpPr/>
          <p:nvPr/>
        </p:nvSpPr>
        <p:spPr>
          <a:xfrm>
            <a:off x="4743450" y="1805940"/>
            <a:ext cx="59436" cy="59436"/>
          </a:xfrm>
          <a:prstGeom prst="ellipse">
            <a:avLst/>
          </a:prstGeom>
          <a:noFill/>
          <a:ln w="25400" cap="rnd">
            <a:solidFill>
              <a:srgbClr val="8B5CF6"/>
            </a:solidFill>
            <a:round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Oval 19"/>
          <p:cNvSpPr/>
          <p:nvPr/>
        </p:nvSpPr>
        <p:spPr>
          <a:xfrm>
            <a:off x="4825746" y="1805940"/>
            <a:ext cx="59436" cy="59436"/>
          </a:xfrm>
          <a:prstGeom prst="ellipse">
            <a:avLst/>
          </a:prstGeom>
          <a:noFill/>
          <a:ln w="25400" cap="rnd">
            <a:solidFill>
              <a:srgbClr val="8B5CF6"/>
            </a:solidFill>
            <a:round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Rounded Rectangle 20"/>
          <p:cNvSpPr/>
          <p:nvPr/>
        </p:nvSpPr>
        <p:spPr>
          <a:xfrm>
            <a:off x="4727448" y="1901952"/>
            <a:ext cx="182880" cy="96012"/>
          </a:xfrm>
          <a:prstGeom prst="roundRect">
            <a:avLst/>
          </a:prstGeom>
          <a:noFill/>
          <a:ln w="25400" cap="rnd">
            <a:solidFill>
              <a:srgbClr val="8B5CF6"/>
            </a:solidFill>
            <a:round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5166359" y="1709928"/>
            <a:ext cx="2377440" cy="457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500" b="1" i="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100 所公益落地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4645152" y="2560320"/>
            <a:ext cx="2788920" cy="29260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350" b="0" i="0">
                <a:solidFill>
                  <a:srgbClr val="475569"/>
                </a:solidFill>
                <a:latin typeface="Microsoft YaHei"/>
                <a:ea typeface="Microsoft YaHei"/>
                <a:cs typeface="Microsoft YaHei"/>
              </a:rPr>
              <a:t>依托既有区域教育渠道分四批推进，缓解学校心理健康教育师资不足，全程公益执行。</a:t>
            </a:r>
          </a:p>
        </p:txBody>
      </p:sp>
      <p:sp>
        <p:nvSpPr>
          <p:cNvPr id="24" name="Rounded Rectangle 23"/>
          <p:cNvSpPr/>
          <p:nvPr/>
        </p:nvSpPr>
        <p:spPr>
          <a:xfrm>
            <a:off x="8138160" y="1554480"/>
            <a:ext cx="3291840" cy="4114800"/>
          </a:xfrm>
          <a:prstGeom prst="roundRect">
            <a:avLst/>
          </a:prstGeom>
          <a:solidFill>
            <a:srgbClr val="F8FAF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5" name="Rounded Rectangle 24"/>
          <p:cNvSpPr/>
          <p:nvPr/>
        </p:nvSpPr>
        <p:spPr>
          <a:xfrm>
            <a:off x="8138160" y="1554480"/>
            <a:ext cx="3291840" cy="731520"/>
          </a:xfrm>
          <a:prstGeom prst="roundRect">
            <a:avLst/>
          </a:prstGeom>
          <a:gradFill rotWithShape="1">
            <a:gsLst>
              <a:gs pos="0">
                <a:srgbClr val="4B7BFF"/>
              </a:gs>
              <a:gs pos="100000">
                <a:srgbClr val="8B5CF6"/>
              </a:gs>
            </a:gsLst>
            <a:lin scaled="0" ang="7200000"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Rounded Rectangle 25"/>
          <p:cNvSpPr/>
          <p:nvPr/>
        </p:nvSpPr>
        <p:spPr>
          <a:xfrm>
            <a:off x="8339328" y="1691640"/>
            <a:ext cx="457200" cy="457200"/>
          </a:xfrm>
          <a:prstGeom prst="roundRect">
            <a:avLst/>
          </a:prstGeom>
          <a:solidFill>
            <a:srgbClr val="FFFFFF"/>
          </a:solidFill>
          <a:ln w="25400" cap="rnd">
            <a:solidFill>
              <a:srgbClr val="4B7BFF"/>
            </a:solidFill>
            <a:round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7" name="Freeform 26"/>
          <p:cNvSpPr/>
          <p:nvPr/>
        </p:nvSpPr>
        <p:spPr>
          <a:xfrm>
            <a:off x="8503920" y="1901190"/>
            <a:ext cx="0" cy="133502"/>
          </a:xfrm>
          <a:custGeom>
            <a:avLst/>
            <a:gdLst/>
            <a:ahLst/>
            <a:cxnLst/>
            <a:rect l="l" t="t" r="r" b="b"/>
            <a:pathLst>
              <a:path w="0" h="146">
                <a:moveTo>
                  <a:pt x="0" y="146"/>
                </a:moveTo>
                <a:lnTo>
                  <a:pt x="0" y="0"/>
                </a:lnTo>
              </a:path>
            </a:pathLst>
          </a:custGeom>
          <a:noFill/>
          <a:ln w="25400" cap="rnd">
            <a:solidFill>
              <a:srgbClr val="4B7BFF"/>
            </a:solidFill>
            <a:round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8" name="Freeform 27"/>
          <p:cNvSpPr/>
          <p:nvPr/>
        </p:nvSpPr>
        <p:spPr>
          <a:xfrm>
            <a:off x="8567928" y="1859280"/>
            <a:ext cx="0" cy="175565"/>
          </a:xfrm>
          <a:custGeom>
            <a:avLst/>
            <a:gdLst/>
            <a:ahLst/>
            <a:cxnLst/>
            <a:rect l="l" t="t" r="r" b="b"/>
            <a:pathLst>
              <a:path w="0" h="192">
                <a:moveTo>
                  <a:pt x="0" y="192"/>
                </a:moveTo>
                <a:lnTo>
                  <a:pt x="0" y="0"/>
                </a:lnTo>
              </a:path>
            </a:pathLst>
          </a:custGeom>
          <a:noFill/>
          <a:ln w="25400" cap="rnd">
            <a:solidFill>
              <a:srgbClr val="4B7BFF"/>
            </a:solidFill>
            <a:round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9" name="Freeform 28"/>
          <p:cNvSpPr/>
          <p:nvPr/>
        </p:nvSpPr>
        <p:spPr>
          <a:xfrm>
            <a:off x="8631936" y="1817370"/>
            <a:ext cx="0" cy="217627"/>
          </a:xfrm>
          <a:custGeom>
            <a:avLst/>
            <a:gdLst/>
            <a:ahLst/>
            <a:cxnLst/>
            <a:rect l="l" t="t" r="r" b="b"/>
            <a:pathLst>
              <a:path w="0" h="238">
                <a:moveTo>
                  <a:pt x="0" y="238"/>
                </a:moveTo>
                <a:lnTo>
                  <a:pt x="0" y="0"/>
                </a:lnTo>
              </a:path>
            </a:pathLst>
          </a:custGeom>
          <a:noFill/>
          <a:ln w="25400" cap="rnd">
            <a:solidFill>
              <a:srgbClr val="4B7BFF"/>
            </a:solidFill>
            <a:round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0" name="TextBox 29"/>
          <p:cNvSpPr txBox="1"/>
          <p:nvPr/>
        </p:nvSpPr>
        <p:spPr>
          <a:xfrm>
            <a:off x="8915400" y="1709928"/>
            <a:ext cx="2377440" cy="457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500" b="1" i="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App 课后数据回流</a:t>
            </a:r>
          </a:p>
        </p:txBody>
      </p:sp>
      <p:sp>
        <p:nvSpPr>
          <p:cNvPr id="31" name="TextBox 30"/>
          <p:cNvSpPr txBox="1"/>
          <p:nvPr/>
        </p:nvSpPr>
        <p:spPr>
          <a:xfrm>
            <a:off x="8394192" y="2560320"/>
            <a:ext cx="2788920" cy="29260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350" b="0" i="0">
                <a:solidFill>
                  <a:srgbClr val="475569"/>
                </a:solidFill>
                <a:latin typeface="Microsoft YaHei"/>
                <a:ea typeface="Microsoft YaHei"/>
                <a:cs typeface="Microsoft YaHei"/>
              </a:rPr>
              <a:t>课后任务经千问完成，学习数据匿名化回流学校与教师端，用于评估教学效果。</a:t>
            </a:r>
          </a:p>
        </p:txBody>
      </p:sp>
      <p:sp>
        <p:nvSpPr>
          <p:cNvPr id="32" name="TextBox 31"/>
          <p:cNvSpPr txBox="1"/>
          <p:nvPr/>
        </p:nvSpPr>
        <p:spPr>
          <a:xfrm>
            <a:off x="11247120" y="6437376"/>
            <a:ext cx="64008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/>
            <a:r>
              <a:rPr sz="900" b="0" i="0">
                <a:solidFill>
                  <a:srgbClr val="64748B"/>
                </a:solidFill>
                <a:latin typeface="Microsoft YaHei"/>
                <a:ea typeface="Microsoft YaHei"/>
                <a:cs typeface="Microsoft YaHei"/>
              </a:rPr>
              <a:t>5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Oval 1"/>
          <p:cNvSpPr/>
          <p:nvPr/>
        </p:nvSpPr>
        <p:spPr>
          <a:xfrm>
            <a:off x="8778240" y="-1828800"/>
            <a:ext cx="5486400" cy="5486400"/>
          </a:xfrm>
          <a:prstGeom prst="ellipse">
            <a:avLst/>
          </a:prstGeom>
          <a:gradFill rotWithShape="1">
            <a:gsLst>
              <a:gs pos="0">
                <a:srgbClr val="4B7BFF">
                  <a:alpha val="12000"/>
                </a:srgbClr>
              </a:gs>
              <a:gs pos="100000">
                <a:srgbClr val="8B5CF6">
                  <a:alpha val="12000"/>
                </a:srgbClr>
              </a:gs>
            </a:gsLst>
            <a:lin scaled="0" ang="8100000"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Oval 2"/>
          <p:cNvSpPr/>
          <p:nvPr/>
        </p:nvSpPr>
        <p:spPr>
          <a:xfrm>
            <a:off x="-2011680" y="4023360"/>
            <a:ext cx="5486400" cy="5486400"/>
          </a:xfrm>
          <a:prstGeom prst="ellipse">
            <a:avLst/>
          </a:prstGeom>
          <a:gradFill rotWithShape="1">
            <a:gsLst>
              <a:gs pos="0">
                <a:srgbClr val="8B5CF6">
                  <a:alpha val="12000"/>
                </a:srgbClr>
              </a:gs>
              <a:gs pos="100000">
                <a:srgbClr val="64748B">
                  <a:alpha val="12000"/>
                </a:srgbClr>
              </a:gs>
            </a:gsLst>
            <a:lin scaled="0" ang="8100000"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Rectangle 3"/>
          <p:cNvSpPr/>
          <p:nvPr/>
        </p:nvSpPr>
        <p:spPr>
          <a:xfrm>
            <a:off x="0" y="0"/>
            <a:ext cx="12191695" cy="109728"/>
          </a:xfrm>
          <a:prstGeom prst="rect">
            <a:avLst/>
          </a:prstGeom>
          <a:gradFill rotWithShape="1">
            <a:gsLst>
              <a:gs pos="0">
                <a:srgbClr val="4B7BFF"/>
              </a:gs>
              <a:gs pos="100000">
                <a:srgbClr val="8B5CF6"/>
              </a:gs>
            </a:gsLst>
            <a:lin scaled="0" ang="5400000"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Rounded Rectangle 4"/>
          <p:cNvSpPr/>
          <p:nvPr/>
        </p:nvSpPr>
        <p:spPr>
          <a:xfrm>
            <a:off x="548640" y="384048"/>
            <a:ext cx="457200" cy="457200"/>
          </a:xfrm>
          <a:prstGeom prst="roundRect">
            <a:avLst/>
          </a:prstGeom>
          <a:gradFill rotWithShape="1">
            <a:gsLst>
              <a:gs pos="0">
                <a:srgbClr val="4B7BFF"/>
              </a:gs>
              <a:gs pos="100000">
                <a:srgbClr val="8B5CF6"/>
              </a:gs>
            </a:gsLst>
            <a:lin scaled="0" ang="8100000"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1143000" y="365760"/>
            <a:ext cx="10515600" cy="4114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2300" b="1" i="0">
                <a:solidFill>
                  <a:srgbClr val="1E293B"/>
                </a:solidFill>
                <a:latin typeface="Microsoft YaHei"/>
                <a:ea typeface="Microsoft YaHei"/>
                <a:cs typeface="Microsoft YaHei"/>
              </a:rPr>
              <a:t>课程线、学段、深浅，都能追到出处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143000" y="786384"/>
            <a:ext cx="1051560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200" b="0" i="0">
                <a:solidFill>
                  <a:srgbClr val="64748B"/>
                </a:solidFill>
                <a:latin typeface="Microsoft YaHei"/>
                <a:ea typeface="Microsoft YaHei"/>
                <a:cs typeface="Microsoft YaHei"/>
              </a:rPr>
              <a:t>二、课程体系设计 · 设计依据</a:t>
            </a:r>
          </a:p>
        </p:txBody>
      </p:sp>
      <p:sp>
        <p:nvSpPr>
          <p:cNvPr id="8" name="Rectangle 7"/>
          <p:cNvSpPr/>
          <p:nvPr/>
        </p:nvSpPr>
        <p:spPr>
          <a:xfrm>
            <a:off x="1143000" y="1097280"/>
            <a:ext cx="2011680" cy="54864"/>
          </a:xfrm>
          <a:prstGeom prst="rect">
            <a:avLst/>
          </a:prstGeom>
          <a:gradFill rotWithShape="1">
            <a:gsLst>
              <a:gs pos="0">
                <a:srgbClr val="4B7BFF"/>
              </a:gs>
              <a:gs pos="100000">
                <a:srgbClr val="8B5CF6"/>
              </a:gs>
            </a:gsLst>
            <a:lin scaled="0" ang="0"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548640" y="6455664"/>
            <a:ext cx="822960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900" b="0" i="0">
                <a:solidFill>
                  <a:srgbClr val="64748B"/>
                </a:solidFill>
                <a:latin typeface="Microsoft YaHei"/>
                <a:ea typeface="Microsoft YaHei"/>
                <a:cs typeface="Microsoft YaHei"/>
              </a:rPr>
              <a:t>心成长·向未来 · K12 心理健康素养提升计划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640080" y="1463040"/>
            <a:ext cx="10881360" cy="1417320"/>
          </a:xfrm>
          <a:prstGeom prst="roundRect">
            <a:avLst/>
          </a:prstGeom>
          <a:solidFill>
            <a:srgbClr val="F8FAF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Rounded Rectangle 10"/>
          <p:cNvSpPr/>
          <p:nvPr/>
        </p:nvSpPr>
        <p:spPr>
          <a:xfrm>
            <a:off x="640080" y="1463040"/>
            <a:ext cx="91440" cy="1417320"/>
          </a:xfrm>
          <a:prstGeom prst="roundRect">
            <a:avLst/>
          </a:prstGeom>
          <a:solidFill>
            <a:srgbClr val="4B7B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Rounded Rectangle 11"/>
          <p:cNvSpPr/>
          <p:nvPr/>
        </p:nvSpPr>
        <p:spPr>
          <a:xfrm>
            <a:off x="868680" y="1691640"/>
            <a:ext cx="502920" cy="502920"/>
          </a:xfrm>
          <a:prstGeom prst="roundRect">
            <a:avLst/>
          </a:prstGeom>
          <a:solidFill>
            <a:srgbClr val="FFFFFF"/>
          </a:solidFill>
          <a:ln w="25400" cap="rnd">
            <a:solidFill>
              <a:srgbClr val="4B7BFF"/>
            </a:solidFill>
            <a:round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Freeform 12"/>
          <p:cNvSpPr/>
          <p:nvPr/>
        </p:nvSpPr>
        <p:spPr>
          <a:xfrm>
            <a:off x="1014526" y="1830172"/>
            <a:ext cx="211226" cy="231343"/>
          </a:xfrm>
          <a:custGeom>
            <a:avLst/>
            <a:gdLst/>
            <a:ahLst/>
            <a:cxnLst/>
            <a:rect l="l" t="t" r="r" b="b"/>
            <a:pathLst>
              <a:path w="231" h="253">
                <a:moveTo>
                  <a:pt x="116" y="0"/>
                </a:moveTo>
                <a:lnTo>
                  <a:pt x="231" y="55"/>
                </a:lnTo>
                <a:lnTo>
                  <a:pt x="231" y="151"/>
                </a:lnTo>
                <a:lnTo>
                  <a:pt x="116" y="253"/>
                </a:lnTo>
                <a:lnTo>
                  <a:pt x="0" y="151"/>
                </a:lnTo>
                <a:lnTo>
                  <a:pt x="0" y="55"/>
                </a:lnTo>
                <a:lnTo>
                  <a:pt x="116" y="0"/>
                </a:lnTo>
                <a:close/>
              </a:path>
            </a:pathLst>
          </a:custGeom>
          <a:noFill/>
          <a:ln w="25400" cap="rnd">
            <a:solidFill>
              <a:srgbClr val="4B7BFF"/>
            </a:solidFill>
            <a:round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1508760" y="1627632"/>
            <a:ext cx="2377440" cy="457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600" b="1" i="0">
                <a:solidFill>
                  <a:srgbClr val="4B7BFF"/>
                </a:solidFill>
                <a:latin typeface="Microsoft YaHei"/>
                <a:ea typeface="Microsoft YaHei"/>
                <a:cs typeface="Microsoft YaHei"/>
              </a:rPr>
              <a:t>依据一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3931920" y="1600200"/>
            <a:ext cx="7223760" cy="457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300" b="1" i="0">
                <a:solidFill>
                  <a:srgbClr val="1E293B"/>
                </a:solidFill>
                <a:latin typeface="Microsoft YaHei"/>
                <a:ea typeface="Microsoft YaHei"/>
                <a:cs typeface="Microsoft YaHei"/>
              </a:rPr>
              <a:t>《中小学心理健康教育指导纲要（2012 年修订）》第 5、6 条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3931920" y="2103120"/>
            <a:ext cx="7315200" cy="6400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300" b="0" i="0">
                <a:solidFill>
                  <a:srgbClr val="475569"/>
                </a:solidFill>
                <a:latin typeface="Microsoft YaHei"/>
                <a:ea typeface="Microsoft YaHei"/>
                <a:cs typeface="Microsoft YaHei"/>
              </a:rPr>
              <a:t>国家统一课程覆盖六大基础内容，本课程不重复单列，做特色补位；按五学段分阶段设置，供校本课程与课后服务叠加使用。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640080" y="3017520"/>
            <a:ext cx="10881360" cy="1417320"/>
          </a:xfrm>
          <a:prstGeom prst="roundRect">
            <a:avLst/>
          </a:prstGeom>
          <a:solidFill>
            <a:srgbClr val="F8FAF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Rounded Rectangle 17"/>
          <p:cNvSpPr/>
          <p:nvPr/>
        </p:nvSpPr>
        <p:spPr>
          <a:xfrm>
            <a:off x="640080" y="3017520"/>
            <a:ext cx="91440" cy="1417320"/>
          </a:xfrm>
          <a:prstGeom prst="roundRect">
            <a:avLst/>
          </a:prstGeom>
          <a:solidFill>
            <a:srgbClr val="8B5CF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Rounded Rectangle 18"/>
          <p:cNvSpPr/>
          <p:nvPr/>
        </p:nvSpPr>
        <p:spPr>
          <a:xfrm>
            <a:off x="868680" y="3246120"/>
            <a:ext cx="502920" cy="502920"/>
          </a:xfrm>
          <a:prstGeom prst="roundRect">
            <a:avLst/>
          </a:prstGeom>
          <a:solidFill>
            <a:srgbClr val="FFFFFF"/>
          </a:solidFill>
          <a:ln w="25400" cap="rnd">
            <a:solidFill>
              <a:srgbClr val="8B5CF6"/>
            </a:solidFill>
            <a:round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Oval 19"/>
          <p:cNvSpPr/>
          <p:nvPr/>
        </p:nvSpPr>
        <p:spPr>
          <a:xfrm>
            <a:off x="1037158" y="3371850"/>
            <a:ext cx="65379" cy="65379"/>
          </a:xfrm>
          <a:prstGeom prst="ellipse">
            <a:avLst/>
          </a:prstGeom>
          <a:noFill/>
          <a:ln w="25400" cap="rnd">
            <a:solidFill>
              <a:srgbClr val="8B5CF6"/>
            </a:solidFill>
            <a:round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Oval 20"/>
          <p:cNvSpPr/>
          <p:nvPr/>
        </p:nvSpPr>
        <p:spPr>
          <a:xfrm>
            <a:off x="1127683" y="3371850"/>
            <a:ext cx="65379" cy="65379"/>
          </a:xfrm>
          <a:prstGeom prst="ellipse">
            <a:avLst/>
          </a:prstGeom>
          <a:noFill/>
          <a:ln w="25400" cap="rnd">
            <a:solidFill>
              <a:srgbClr val="8B5CF6"/>
            </a:solidFill>
            <a:round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Rounded Rectangle 21"/>
          <p:cNvSpPr/>
          <p:nvPr/>
        </p:nvSpPr>
        <p:spPr>
          <a:xfrm>
            <a:off x="1019556" y="3477463"/>
            <a:ext cx="201168" cy="105613"/>
          </a:xfrm>
          <a:prstGeom prst="roundRect">
            <a:avLst/>
          </a:prstGeom>
          <a:noFill/>
          <a:ln w="25400" cap="rnd">
            <a:solidFill>
              <a:srgbClr val="8B5CF6"/>
            </a:solidFill>
            <a:round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3" name="TextBox 22"/>
          <p:cNvSpPr txBox="1"/>
          <p:nvPr/>
        </p:nvSpPr>
        <p:spPr>
          <a:xfrm>
            <a:off x="1508760" y="3182112"/>
            <a:ext cx="2377440" cy="457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600" b="1" i="0">
                <a:solidFill>
                  <a:srgbClr val="8B5CF6"/>
                </a:solidFill>
                <a:latin typeface="Microsoft YaHei"/>
                <a:ea typeface="Microsoft YaHei"/>
                <a:cs typeface="Microsoft YaHei"/>
              </a:rPr>
              <a:t>依据二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3931920" y="3154679"/>
            <a:ext cx="7223760" cy="457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300" b="1" i="0">
                <a:solidFill>
                  <a:srgbClr val="1E293B"/>
                </a:solidFill>
                <a:latin typeface="Microsoft YaHei"/>
                <a:ea typeface="Microsoft YaHei"/>
                <a:cs typeface="Microsoft YaHei"/>
              </a:rPr>
              <a:t>《中小学人工智能通识教育指南（2025 年版）》《中小学生成式人工智能使用指南（2025 年版）》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3931920" y="3657600"/>
            <a:ext cx="7315200" cy="6400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300" b="0" i="0">
                <a:solidFill>
                  <a:srgbClr val="475569"/>
                </a:solidFill>
                <a:latin typeface="Microsoft YaHei"/>
                <a:ea typeface="Microsoft YaHei"/>
                <a:cs typeface="Microsoft YaHei"/>
              </a:rPr>
              <a:t>“AI 与心理”接合部目前没有现成课程，“与 AI 同成长”课程线据此开发，分学段落实使用边界、防依赖与隐私要求。</a:t>
            </a:r>
          </a:p>
        </p:txBody>
      </p:sp>
      <p:sp>
        <p:nvSpPr>
          <p:cNvPr id="26" name="Rounded Rectangle 25"/>
          <p:cNvSpPr/>
          <p:nvPr/>
        </p:nvSpPr>
        <p:spPr>
          <a:xfrm>
            <a:off x="640080" y="4572000"/>
            <a:ext cx="10881360" cy="1417320"/>
          </a:xfrm>
          <a:prstGeom prst="roundRect">
            <a:avLst/>
          </a:prstGeom>
          <a:solidFill>
            <a:srgbClr val="F8FAF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7" name="Rounded Rectangle 26"/>
          <p:cNvSpPr/>
          <p:nvPr/>
        </p:nvSpPr>
        <p:spPr>
          <a:xfrm>
            <a:off x="640080" y="4572000"/>
            <a:ext cx="91440" cy="1417320"/>
          </a:xfrm>
          <a:prstGeom prst="roundRect">
            <a:avLst/>
          </a:prstGeom>
          <a:solidFill>
            <a:srgbClr val="4B7B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8" name="Rounded Rectangle 27"/>
          <p:cNvSpPr/>
          <p:nvPr/>
        </p:nvSpPr>
        <p:spPr>
          <a:xfrm>
            <a:off x="868680" y="4800600"/>
            <a:ext cx="502920" cy="502920"/>
          </a:xfrm>
          <a:prstGeom prst="roundRect">
            <a:avLst/>
          </a:prstGeom>
          <a:solidFill>
            <a:srgbClr val="FFFFFF"/>
          </a:solidFill>
          <a:ln w="25400" cap="rnd">
            <a:solidFill>
              <a:srgbClr val="4B7BFF"/>
            </a:solidFill>
            <a:round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9" name="Freeform 28"/>
          <p:cNvSpPr/>
          <p:nvPr/>
        </p:nvSpPr>
        <p:spPr>
          <a:xfrm>
            <a:off x="1040129" y="4982108"/>
            <a:ext cx="168250" cy="145390"/>
          </a:xfrm>
          <a:custGeom>
            <a:avLst/>
            <a:gdLst/>
            <a:ahLst/>
            <a:cxnLst/>
            <a:rect l="l" t="t" r="r" b="b"/>
            <a:pathLst>
              <a:path w="184" h="159">
                <a:moveTo>
                  <a:pt x="0" y="90"/>
                </a:moveTo>
                <a:lnTo>
                  <a:pt x="66" y="159"/>
                </a:lnTo>
                <a:lnTo>
                  <a:pt x="184" y="0"/>
                </a:lnTo>
              </a:path>
            </a:pathLst>
          </a:custGeom>
          <a:noFill/>
          <a:ln w="25400" cap="rnd">
            <a:solidFill>
              <a:srgbClr val="4B7BFF"/>
            </a:solidFill>
            <a:round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0" name="TextBox 29"/>
          <p:cNvSpPr txBox="1"/>
          <p:nvPr/>
        </p:nvSpPr>
        <p:spPr>
          <a:xfrm>
            <a:off x="1508760" y="4736592"/>
            <a:ext cx="2377440" cy="457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600" b="1" i="0">
                <a:solidFill>
                  <a:srgbClr val="4B7BFF"/>
                </a:solidFill>
                <a:latin typeface="Microsoft YaHei"/>
                <a:ea typeface="Microsoft YaHei"/>
                <a:cs typeface="Microsoft YaHei"/>
              </a:rPr>
              <a:t>依据三</a:t>
            </a:r>
          </a:p>
        </p:txBody>
      </p:sp>
      <p:sp>
        <p:nvSpPr>
          <p:cNvPr id="31" name="TextBox 30"/>
          <p:cNvSpPr txBox="1"/>
          <p:nvPr/>
        </p:nvSpPr>
        <p:spPr>
          <a:xfrm>
            <a:off x="3931920" y="4709160"/>
            <a:ext cx="7223760" cy="457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300" b="1" i="0">
                <a:solidFill>
                  <a:srgbClr val="1E293B"/>
                </a:solidFill>
                <a:latin typeface="Microsoft YaHei"/>
                <a:ea typeface="Microsoft YaHei"/>
                <a:cs typeface="Microsoft YaHei"/>
              </a:rPr>
              <a:t>《全面加强和改进新时代学生心理健康工作专项行动计划（2023—2025 年）》</a:t>
            </a:r>
          </a:p>
        </p:txBody>
      </p:sp>
      <p:sp>
        <p:nvSpPr>
          <p:cNvPr id="32" name="TextBox 31"/>
          <p:cNvSpPr txBox="1"/>
          <p:nvPr/>
        </p:nvSpPr>
        <p:spPr>
          <a:xfrm>
            <a:off x="3931920" y="5212080"/>
            <a:ext cx="7315200" cy="6400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300" b="0" i="0">
                <a:solidFill>
                  <a:srgbClr val="475569"/>
                </a:solidFill>
                <a:latin typeface="Microsoft YaHei"/>
                <a:ea typeface="Microsoft YaHei"/>
                <a:cs typeface="Microsoft YaHei"/>
              </a:rPr>
              <a:t>十七部门联合印发，五育并举促心理健康，“身心共练”课程线据此设置；本课程定位为心理健康公益科普资源。</a:t>
            </a:r>
          </a:p>
        </p:txBody>
      </p:sp>
      <p:sp>
        <p:nvSpPr>
          <p:cNvPr id="33" name="TextBox 32"/>
          <p:cNvSpPr txBox="1"/>
          <p:nvPr/>
        </p:nvSpPr>
        <p:spPr>
          <a:xfrm>
            <a:off x="11247120" y="6437376"/>
            <a:ext cx="64008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/>
            <a:r>
              <a:rPr sz="900" b="0" i="0">
                <a:solidFill>
                  <a:srgbClr val="64748B"/>
                </a:solidFill>
                <a:latin typeface="Microsoft YaHei"/>
                <a:ea typeface="Microsoft YaHei"/>
                <a:cs typeface="Microsoft YaHei"/>
              </a:rPr>
              <a:t>6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Oval 1"/>
          <p:cNvSpPr/>
          <p:nvPr/>
        </p:nvSpPr>
        <p:spPr>
          <a:xfrm>
            <a:off x="8778240" y="-1828800"/>
            <a:ext cx="5486400" cy="5486400"/>
          </a:xfrm>
          <a:prstGeom prst="ellipse">
            <a:avLst/>
          </a:prstGeom>
          <a:gradFill rotWithShape="1">
            <a:gsLst>
              <a:gs pos="0">
                <a:srgbClr val="4B7BFF">
                  <a:alpha val="12000"/>
                </a:srgbClr>
              </a:gs>
              <a:gs pos="100000">
                <a:srgbClr val="8B5CF6">
                  <a:alpha val="12000"/>
                </a:srgbClr>
              </a:gs>
            </a:gsLst>
            <a:lin scaled="0" ang="8100000"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Oval 2"/>
          <p:cNvSpPr/>
          <p:nvPr/>
        </p:nvSpPr>
        <p:spPr>
          <a:xfrm>
            <a:off x="-2011680" y="4023360"/>
            <a:ext cx="5486400" cy="5486400"/>
          </a:xfrm>
          <a:prstGeom prst="ellipse">
            <a:avLst/>
          </a:prstGeom>
          <a:gradFill rotWithShape="1">
            <a:gsLst>
              <a:gs pos="0">
                <a:srgbClr val="8B5CF6">
                  <a:alpha val="12000"/>
                </a:srgbClr>
              </a:gs>
              <a:gs pos="100000">
                <a:srgbClr val="64748B">
                  <a:alpha val="12000"/>
                </a:srgbClr>
              </a:gs>
            </a:gsLst>
            <a:lin scaled="0" ang="8100000"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Rectangle 3"/>
          <p:cNvSpPr/>
          <p:nvPr/>
        </p:nvSpPr>
        <p:spPr>
          <a:xfrm>
            <a:off x="0" y="0"/>
            <a:ext cx="12191695" cy="109728"/>
          </a:xfrm>
          <a:prstGeom prst="rect">
            <a:avLst/>
          </a:prstGeom>
          <a:gradFill rotWithShape="1">
            <a:gsLst>
              <a:gs pos="0">
                <a:srgbClr val="4B7BFF"/>
              </a:gs>
              <a:gs pos="100000">
                <a:srgbClr val="8B5CF6"/>
              </a:gs>
            </a:gsLst>
            <a:lin scaled="0" ang="5400000"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Rounded Rectangle 4"/>
          <p:cNvSpPr/>
          <p:nvPr/>
        </p:nvSpPr>
        <p:spPr>
          <a:xfrm>
            <a:off x="548640" y="384048"/>
            <a:ext cx="457200" cy="457200"/>
          </a:xfrm>
          <a:prstGeom prst="roundRect">
            <a:avLst/>
          </a:prstGeom>
          <a:gradFill rotWithShape="1">
            <a:gsLst>
              <a:gs pos="0">
                <a:srgbClr val="4B7BFF"/>
              </a:gs>
              <a:gs pos="100000">
                <a:srgbClr val="8B5CF6"/>
              </a:gs>
            </a:gsLst>
            <a:lin scaled="0" ang="8100000"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1143000" y="365760"/>
            <a:ext cx="10515600" cy="4114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2300" b="1" i="0">
                <a:solidFill>
                  <a:srgbClr val="1E293B"/>
                </a:solidFill>
                <a:latin typeface="Microsoft YaHei"/>
                <a:ea typeface="Microsoft YaHei"/>
                <a:cs typeface="Microsoft YaHei"/>
              </a:rPr>
              <a:t>与国家统一课程不重复，条条有特色来源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143000" y="786384"/>
            <a:ext cx="1051560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200" b="0" i="0">
                <a:solidFill>
                  <a:srgbClr val="64748B"/>
                </a:solidFill>
                <a:latin typeface="Microsoft YaHei"/>
                <a:ea typeface="Microsoft YaHei"/>
                <a:cs typeface="Microsoft YaHei"/>
              </a:rPr>
              <a:t>二、课程体系设计 · 六条特色课程线</a:t>
            </a:r>
          </a:p>
        </p:txBody>
      </p:sp>
      <p:sp>
        <p:nvSpPr>
          <p:cNvPr id="8" name="Rectangle 7"/>
          <p:cNvSpPr/>
          <p:nvPr/>
        </p:nvSpPr>
        <p:spPr>
          <a:xfrm>
            <a:off x="1143000" y="1097280"/>
            <a:ext cx="2011680" cy="54864"/>
          </a:xfrm>
          <a:prstGeom prst="rect">
            <a:avLst/>
          </a:prstGeom>
          <a:gradFill rotWithShape="1">
            <a:gsLst>
              <a:gs pos="0">
                <a:srgbClr val="4B7BFF"/>
              </a:gs>
              <a:gs pos="100000">
                <a:srgbClr val="8B5CF6"/>
              </a:gs>
            </a:gsLst>
            <a:lin scaled="0" ang="0"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548640" y="6455664"/>
            <a:ext cx="822960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900" b="0" i="0">
                <a:solidFill>
                  <a:srgbClr val="64748B"/>
                </a:solidFill>
                <a:latin typeface="Microsoft YaHei"/>
                <a:ea typeface="Microsoft YaHei"/>
                <a:cs typeface="Microsoft YaHei"/>
              </a:rPr>
              <a:t>心成长·向未来 · K12 心理健康素养提升计划</a:t>
            </a:r>
          </a:p>
        </p:txBody>
      </p:sp>
      <p:graphicFrame>
        <p:nvGraphicFramePr>
          <p:cNvPr id="10" name="Table 9"/>
          <p:cNvGraphicFramePr>
            <a:graphicFrameLocks noGrp="1"/>
          </p:cNvGraphicFramePr>
          <p:nvPr/>
        </p:nvGraphicFramePr>
        <p:xfrm>
          <a:off x="640080" y="1554480"/>
          <a:ext cx="10881360" cy="482803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14400"/>
                <a:gridCol w="2194560"/>
                <a:gridCol w="2834640"/>
                <a:gridCol w="4937760"/>
              </a:tblGrid>
              <a:tr h="548640">
                <a:tc>
                  <a:txBody>
                    <a:bodyPr/>
                    <a:lstStyle/>
                    <a:p>
                      <a:pPr algn="l"/>
                      <a:r>
                        <a:rPr sz="1400" b="1">
                          <a:solidFill>
                            <a:srgbClr val="FFFFFF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序号</a:t>
                      </a:r>
                    </a:p>
                  </a:txBody>
                  <a:tcPr anchor="ctr" marL="91440" marR="91440">
                    <a:solidFill>
                      <a:srgbClr val="4B7B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400" b="1">
                          <a:solidFill>
                            <a:srgbClr val="FFFFFF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课程线</a:t>
                      </a:r>
                    </a:p>
                  </a:txBody>
                  <a:tcPr anchor="ctr" marL="91440" marR="91440">
                    <a:solidFill>
                      <a:srgbClr val="4B7B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400" b="1">
                          <a:solidFill>
                            <a:srgbClr val="FFFFFF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特色来源</a:t>
                      </a:r>
                    </a:p>
                  </a:txBody>
                  <a:tcPr anchor="ctr" marL="91440" marR="91440">
                    <a:solidFill>
                      <a:srgbClr val="4B7B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400" b="1">
                          <a:solidFill>
                            <a:srgbClr val="FFFFFF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课程线内涵</a:t>
                      </a:r>
                    </a:p>
                  </a:txBody>
                  <a:tcPr anchor="ctr" marL="91440" marR="91440">
                    <a:solidFill>
                      <a:srgbClr val="4B7BFF"/>
                    </a:solidFill>
                  </a:tcPr>
                </a:tc>
              </a:tr>
              <a:tr h="713232">
                <a:tc>
                  <a:txBody>
                    <a:bodyPr/>
                    <a:lstStyle/>
                    <a:p>
                      <a:pPr algn="l"/>
                      <a:r>
                        <a:rPr sz="1250">
                          <a:solidFill>
                            <a:srgbClr val="475569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一</a:t>
                      </a:r>
                    </a:p>
                  </a:txBody>
                  <a:tcPr anchor="ctr" marL="91440" marR="91440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250">
                          <a:solidFill>
                            <a:srgbClr val="475569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问商 · 提问力</a:t>
                      </a:r>
                    </a:p>
                  </a:txBody>
                  <a:tcPr anchor="ctr" marL="91440" marR="91440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250">
                          <a:solidFill>
                            <a:srgbClr val="475569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新方法 + 千问示范</a:t>
                      </a:r>
                    </a:p>
                  </a:txBody>
                  <a:tcPr anchor="ctr" marL="91440" marR="91440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250">
                          <a:solidFill>
                            <a:srgbClr val="475569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把问题问好：敢提问、会追问、自我提问改写</a:t>
                      </a:r>
                    </a:p>
                  </a:txBody>
                  <a:tcPr anchor="ctr" marL="91440" marR="91440" marT="27432" marB="27432">
                    <a:solidFill>
                      <a:srgbClr val="FFFFFF"/>
                    </a:solidFill>
                  </a:tcPr>
                </a:tc>
              </a:tr>
              <a:tr h="713232">
                <a:tc>
                  <a:txBody>
                    <a:bodyPr/>
                    <a:lstStyle/>
                    <a:p>
                      <a:pPr algn="l"/>
                      <a:r>
                        <a:rPr sz="1250">
                          <a:solidFill>
                            <a:srgbClr val="475569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二</a:t>
                      </a:r>
                    </a:p>
                  </a:txBody>
                  <a:tcPr anchor="ctr" marL="91440" marR="91440" marT="27432" marB="27432"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250">
                          <a:solidFill>
                            <a:srgbClr val="475569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与 AI 同成长</a:t>
                      </a:r>
                    </a:p>
                  </a:txBody>
                  <a:tcPr anchor="ctr" marL="91440" marR="91440" marT="27432" marB="27432"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250">
                          <a:solidFill>
                            <a:srgbClr val="475569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时代新议题（2025 两项 AI 指南）</a:t>
                      </a:r>
                    </a:p>
                  </a:txBody>
                  <a:tcPr anchor="ctr" marL="91440" marR="91440" marT="27432" marB="27432"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250">
                          <a:solidFill>
                            <a:srgbClr val="475569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使用边界、防依赖、算法情绪、数字隐私</a:t>
                      </a:r>
                    </a:p>
                  </a:txBody>
                  <a:tcPr anchor="ctr" marL="91440" marR="91440" marT="27432" marB="27432">
                    <a:solidFill>
                      <a:srgbClr val="F8FAFC"/>
                    </a:solidFill>
                  </a:tcPr>
                </a:tc>
              </a:tr>
              <a:tr h="713232">
                <a:tc>
                  <a:txBody>
                    <a:bodyPr/>
                    <a:lstStyle/>
                    <a:p>
                      <a:pPr algn="l"/>
                      <a:r>
                        <a:rPr sz="1250">
                          <a:solidFill>
                            <a:srgbClr val="475569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三</a:t>
                      </a:r>
                    </a:p>
                  </a:txBody>
                  <a:tcPr anchor="ctr" marL="91440" marR="91440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250">
                          <a:solidFill>
                            <a:srgbClr val="475569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心理免疫力</a:t>
                      </a:r>
                    </a:p>
                  </a:txBody>
                  <a:tcPr anchor="ctr" marL="91440" marR="91440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250">
                          <a:solidFill>
                            <a:srgbClr val="475569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新方法</a:t>
                      </a:r>
                    </a:p>
                  </a:txBody>
                  <a:tcPr anchor="ctr" marL="91440" marR="91440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250">
                          <a:solidFill>
                            <a:srgbClr val="475569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自我关怀与复原力：自我安慰、失败复盘、压力管理</a:t>
                      </a:r>
                    </a:p>
                  </a:txBody>
                  <a:tcPr anchor="ctr" marL="91440" marR="91440" marT="27432" marB="27432">
                    <a:solidFill>
                      <a:srgbClr val="FFFFFF"/>
                    </a:solidFill>
                  </a:tcPr>
                </a:tc>
              </a:tr>
              <a:tr h="713232">
                <a:tc>
                  <a:txBody>
                    <a:bodyPr/>
                    <a:lstStyle/>
                    <a:p>
                      <a:pPr algn="l"/>
                      <a:r>
                        <a:rPr sz="1250">
                          <a:solidFill>
                            <a:srgbClr val="475569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四</a:t>
                      </a:r>
                    </a:p>
                  </a:txBody>
                  <a:tcPr anchor="ctr" marL="91440" marR="91440" marT="27432" marB="27432"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250">
                          <a:solidFill>
                            <a:srgbClr val="475569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说出来 · 表达</a:t>
                      </a:r>
                    </a:p>
                  </a:txBody>
                  <a:tcPr anchor="ctr" marL="91440" marR="91440" marT="27432" marB="27432"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250">
                          <a:solidFill>
                            <a:srgbClr val="475569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新方法 + 树洞联动</a:t>
                      </a:r>
                    </a:p>
                  </a:txBody>
                  <a:tcPr anchor="ctr" marL="91440" marR="91440" marT="27432" marB="27432"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250">
                          <a:solidFill>
                            <a:srgbClr val="475569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情绪表达、书写叙事、表达性艺术</a:t>
                      </a:r>
                    </a:p>
                  </a:txBody>
                  <a:tcPr anchor="ctr" marL="91440" marR="91440" marT="27432" marB="27432">
                    <a:solidFill>
                      <a:srgbClr val="F8FAFC"/>
                    </a:solidFill>
                  </a:tcPr>
                </a:tc>
              </a:tr>
              <a:tr h="713232">
                <a:tc>
                  <a:txBody>
                    <a:bodyPr/>
                    <a:lstStyle/>
                    <a:p>
                      <a:pPr algn="l"/>
                      <a:r>
                        <a:rPr sz="1250">
                          <a:solidFill>
                            <a:srgbClr val="475569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五</a:t>
                      </a:r>
                    </a:p>
                  </a:txBody>
                  <a:tcPr anchor="ctr" marL="91440" marR="91440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250">
                          <a:solidFill>
                            <a:srgbClr val="475569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求助有路</a:t>
                      </a:r>
                    </a:p>
                  </a:txBody>
                  <a:tcPr anchor="ctr" marL="91440" marR="91440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250">
                          <a:solidFill>
                            <a:srgbClr val="475569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安全刚需（合规口径保留）</a:t>
                      </a:r>
                    </a:p>
                  </a:txBody>
                  <a:tcPr anchor="ctr" marL="91440" marR="91440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250">
                          <a:solidFill>
                            <a:srgbClr val="475569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求助路径、支持系统、边界感、危机识别与陪伴</a:t>
                      </a:r>
                    </a:p>
                  </a:txBody>
                  <a:tcPr anchor="ctr" marL="91440" marR="91440" marT="27432" marB="27432">
                    <a:solidFill>
                      <a:srgbClr val="FFFFFF"/>
                    </a:solidFill>
                  </a:tcPr>
                </a:tc>
              </a:tr>
              <a:tr h="713232">
                <a:tc>
                  <a:txBody>
                    <a:bodyPr/>
                    <a:lstStyle/>
                    <a:p>
                      <a:pPr algn="l"/>
                      <a:r>
                        <a:rPr sz="1250">
                          <a:solidFill>
                            <a:srgbClr val="475569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六</a:t>
                      </a:r>
                    </a:p>
                  </a:txBody>
                  <a:tcPr anchor="ctr" marL="91440" marR="91440" marT="27432" marB="27432"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250">
                          <a:solidFill>
                            <a:srgbClr val="475569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身心共练</a:t>
                      </a:r>
                    </a:p>
                  </a:txBody>
                  <a:tcPr anchor="ctr" marL="91440" marR="91440" marT="27432" marB="27432"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250">
                          <a:solidFill>
                            <a:srgbClr val="475569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五育融合（2023 专项行动计划）</a:t>
                      </a:r>
                    </a:p>
                  </a:txBody>
                  <a:tcPr anchor="ctr" marL="91440" marR="91440" marT="27432" marB="27432"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250">
                          <a:solidFill>
                            <a:srgbClr val="475569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正念、运动、音乐、劳动与心情</a:t>
                      </a:r>
                    </a:p>
                  </a:txBody>
                  <a:tcPr anchor="ctr" marL="91440" marR="91440" marT="27432" marB="27432">
                    <a:solidFill>
                      <a:srgbClr val="F8FAFC"/>
                    </a:solidFill>
                  </a:tcPr>
                </a:tc>
              </a:tr>
            </a:tbl>
          </a:graphicData>
        </a:graphic>
      </p:graphicFrame>
      <p:sp>
        <p:nvSpPr>
          <p:cNvPr id="11" name="TextBox 10"/>
          <p:cNvSpPr txBox="1"/>
          <p:nvPr/>
        </p:nvSpPr>
        <p:spPr>
          <a:xfrm>
            <a:off x="11247120" y="6437376"/>
            <a:ext cx="64008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/>
            <a:r>
              <a:rPr sz="900" b="0" i="0">
                <a:solidFill>
                  <a:srgbClr val="64748B"/>
                </a:solidFill>
                <a:latin typeface="Microsoft YaHei"/>
                <a:ea typeface="Microsoft YaHei"/>
                <a:cs typeface="Microsoft YaHei"/>
              </a:rPr>
              <a:t>7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Oval 1"/>
          <p:cNvSpPr/>
          <p:nvPr/>
        </p:nvSpPr>
        <p:spPr>
          <a:xfrm>
            <a:off x="8778240" y="-1828800"/>
            <a:ext cx="5486400" cy="5486400"/>
          </a:xfrm>
          <a:prstGeom prst="ellipse">
            <a:avLst/>
          </a:prstGeom>
          <a:gradFill rotWithShape="1">
            <a:gsLst>
              <a:gs pos="0">
                <a:srgbClr val="4B7BFF">
                  <a:alpha val="12000"/>
                </a:srgbClr>
              </a:gs>
              <a:gs pos="100000">
                <a:srgbClr val="8B5CF6">
                  <a:alpha val="12000"/>
                </a:srgbClr>
              </a:gs>
            </a:gsLst>
            <a:lin scaled="0" ang="8100000"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Oval 2"/>
          <p:cNvSpPr/>
          <p:nvPr/>
        </p:nvSpPr>
        <p:spPr>
          <a:xfrm>
            <a:off x="-2011680" y="4023360"/>
            <a:ext cx="5486400" cy="5486400"/>
          </a:xfrm>
          <a:prstGeom prst="ellipse">
            <a:avLst/>
          </a:prstGeom>
          <a:gradFill rotWithShape="1">
            <a:gsLst>
              <a:gs pos="0">
                <a:srgbClr val="8B5CF6">
                  <a:alpha val="12000"/>
                </a:srgbClr>
              </a:gs>
              <a:gs pos="100000">
                <a:srgbClr val="64748B">
                  <a:alpha val="12000"/>
                </a:srgbClr>
              </a:gs>
            </a:gsLst>
            <a:lin scaled="0" ang="8100000"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Rectangle 3"/>
          <p:cNvSpPr/>
          <p:nvPr/>
        </p:nvSpPr>
        <p:spPr>
          <a:xfrm>
            <a:off x="0" y="0"/>
            <a:ext cx="12191695" cy="109728"/>
          </a:xfrm>
          <a:prstGeom prst="rect">
            <a:avLst/>
          </a:prstGeom>
          <a:gradFill rotWithShape="1">
            <a:gsLst>
              <a:gs pos="0">
                <a:srgbClr val="4B7BFF"/>
              </a:gs>
              <a:gs pos="100000">
                <a:srgbClr val="8B5CF6"/>
              </a:gs>
            </a:gsLst>
            <a:lin scaled="0" ang="5400000"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Rounded Rectangle 4"/>
          <p:cNvSpPr/>
          <p:nvPr/>
        </p:nvSpPr>
        <p:spPr>
          <a:xfrm>
            <a:off x="548640" y="384048"/>
            <a:ext cx="457200" cy="457200"/>
          </a:xfrm>
          <a:prstGeom prst="roundRect">
            <a:avLst/>
          </a:prstGeom>
          <a:gradFill rotWithShape="1">
            <a:gsLst>
              <a:gs pos="0">
                <a:srgbClr val="4B7BFF"/>
              </a:gs>
              <a:gs pos="100000">
                <a:srgbClr val="8B5CF6"/>
              </a:gs>
            </a:gsLst>
            <a:lin scaled="0" ang="8100000"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1143000" y="365760"/>
            <a:ext cx="10515600" cy="4114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2300" b="1" i="0">
                <a:solidFill>
                  <a:srgbClr val="1E293B"/>
                </a:solidFill>
                <a:latin typeface="Microsoft YaHei"/>
                <a:ea typeface="Microsoft YaHei"/>
                <a:cs typeface="Microsoft YaHei"/>
              </a:rPr>
              <a:t>五学段，对应不同心理发展任务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143000" y="786384"/>
            <a:ext cx="1051560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200" b="0" i="0">
                <a:solidFill>
                  <a:srgbClr val="64748B"/>
                </a:solidFill>
                <a:latin typeface="Microsoft YaHei"/>
                <a:ea typeface="Microsoft YaHei"/>
                <a:cs typeface="Microsoft YaHei"/>
              </a:rPr>
              <a:t>二、课程体系设计 · 五个学段划分</a:t>
            </a:r>
          </a:p>
        </p:txBody>
      </p:sp>
      <p:sp>
        <p:nvSpPr>
          <p:cNvPr id="8" name="Rectangle 7"/>
          <p:cNvSpPr/>
          <p:nvPr/>
        </p:nvSpPr>
        <p:spPr>
          <a:xfrm>
            <a:off x="1143000" y="1097280"/>
            <a:ext cx="2011680" cy="54864"/>
          </a:xfrm>
          <a:prstGeom prst="rect">
            <a:avLst/>
          </a:prstGeom>
          <a:gradFill rotWithShape="1">
            <a:gsLst>
              <a:gs pos="0">
                <a:srgbClr val="4B7BFF"/>
              </a:gs>
              <a:gs pos="100000">
                <a:srgbClr val="8B5CF6"/>
              </a:gs>
            </a:gsLst>
            <a:lin scaled="0" ang="0"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548640" y="6455664"/>
            <a:ext cx="822960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900" b="0" i="0">
                <a:solidFill>
                  <a:srgbClr val="64748B"/>
                </a:solidFill>
                <a:latin typeface="Microsoft YaHei"/>
                <a:ea typeface="Microsoft YaHei"/>
                <a:cs typeface="Microsoft YaHei"/>
              </a:rPr>
              <a:t>心成长·向未来 · K12 心理健康素养提升计划</a:t>
            </a:r>
          </a:p>
        </p:txBody>
      </p:sp>
      <p:graphicFrame>
        <p:nvGraphicFramePr>
          <p:cNvPr id="10" name="Table 9"/>
          <p:cNvGraphicFramePr>
            <a:graphicFrameLocks noGrp="1"/>
          </p:cNvGraphicFramePr>
          <p:nvPr/>
        </p:nvGraphicFramePr>
        <p:xfrm>
          <a:off x="640080" y="1554480"/>
          <a:ext cx="10881360" cy="42976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463040"/>
                <a:gridCol w="1463040"/>
                <a:gridCol w="3383280"/>
                <a:gridCol w="4572000"/>
              </a:tblGrid>
              <a:tr h="548640">
                <a:tc>
                  <a:txBody>
                    <a:bodyPr/>
                    <a:lstStyle/>
                    <a:p>
                      <a:pPr algn="l"/>
                      <a:r>
                        <a:rPr sz="1400" b="1">
                          <a:solidFill>
                            <a:srgbClr val="FFFFFF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学段</a:t>
                      </a:r>
                    </a:p>
                  </a:txBody>
                  <a:tcPr anchor="ctr" marL="91440" marR="91440">
                    <a:solidFill>
                      <a:srgbClr val="4B7B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400" b="1">
                          <a:solidFill>
                            <a:srgbClr val="FFFFFF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适用年级</a:t>
                      </a:r>
                    </a:p>
                  </a:txBody>
                  <a:tcPr anchor="ctr" marL="91440" marR="91440">
                    <a:solidFill>
                      <a:srgbClr val="4B7B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400" b="1">
                          <a:solidFill>
                            <a:srgbClr val="FFFFFF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心理发展任务</a:t>
                      </a:r>
                    </a:p>
                  </a:txBody>
                  <a:tcPr anchor="ctr" marL="91440" marR="91440">
                    <a:solidFill>
                      <a:srgbClr val="4B7B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400" b="1">
                          <a:solidFill>
                            <a:srgbClr val="FFFFFF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内容落点</a:t>
                      </a:r>
                    </a:p>
                  </a:txBody>
                  <a:tcPr anchor="ctr" marL="91440" marR="91440">
                    <a:solidFill>
                      <a:srgbClr val="4B7BFF"/>
                    </a:solidFill>
                  </a:tcPr>
                </a:tc>
              </a:tr>
              <a:tr h="749808">
                <a:tc>
                  <a:txBody>
                    <a:bodyPr/>
                    <a:lstStyle/>
                    <a:p>
                      <a:pPr algn="l"/>
                      <a:r>
                        <a:rPr sz="1250">
                          <a:solidFill>
                            <a:srgbClr val="475569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小学低段</a:t>
                      </a:r>
                    </a:p>
                  </a:txBody>
                  <a:tcPr anchor="ctr" marL="91440" marR="91440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250">
                          <a:solidFill>
                            <a:srgbClr val="475569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1—2 年级</a:t>
                      </a:r>
                    </a:p>
                  </a:txBody>
                  <a:tcPr anchor="ctr" marL="91440" marR="91440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250">
                          <a:solidFill>
                            <a:srgbClr val="475569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适应、安全感、规则启蒙</a:t>
                      </a:r>
                    </a:p>
                  </a:txBody>
                  <a:tcPr anchor="ctr" marL="91440" marR="91440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250">
                          <a:solidFill>
                            <a:srgbClr val="475569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游戏化、具象化，建立心理安全感</a:t>
                      </a:r>
                    </a:p>
                  </a:txBody>
                  <a:tcPr anchor="ctr" marL="91440" marR="91440" marT="27432" marB="27432">
                    <a:solidFill>
                      <a:srgbClr val="FFFFFF"/>
                    </a:solidFill>
                  </a:tcPr>
                </a:tc>
              </a:tr>
              <a:tr h="749808">
                <a:tc>
                  <a:txBody>
                    <a:bodyPr/>
                    <a:lstStyle/>
                    <a:p>
                      <a:pPr algn="l"/>
                      <a:r>
                        <a:rPr sz="1250">
                          <a:solidFill>
                            <a:srgbClr val="475569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小学中段</a:t>
                      </a:r>
                    </a:p>
                  </a:txBody>
                  <a:tcPr anchor="ctr" marL="91440" marR="91440" marT="27432" marB="27432"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250">
                          <a:solidFill>
                            <a:srgbClr val="475569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3—4 年级</a:t>
                      </a:r>
                    </a:p>
                  </a:txBody>
                  <a:tcPr anchor="ctr" marL="91440" marR="91440" marT="27432" marB="27432"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250">
                          <a:solidFill>
                            <a:srgbClr val="475569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同伴意识、自我评价形成</a:t>
                      </a:r>
                    </a:p>
                  </a:txBody>
                  <a:tcPr anchor="ctr" marL="91440" marR="91440" marT="27432" marB="27432"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250">
                          <a:solidFill>
                            <a:srgbClr val="475569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情境化、互动化，培养情绪与社交能力</a:t>
                      </a:r>
                    </a:p>
                  </a:txBody>
                  <a:tcPr anchor="ctr" marL="91440" marR="91440" marT="27432" marB="27432">
                    <a:solidFill>
                      <a:srgbClr val="F8FAFC"/>
                    </a:solidFill>
                  </a:tcPr>
                </a:tc>
              </a:tr>
              <a:tr h="749808">
                <a:tc>
                  <a:txBody>
                    <a:bodyPr/>
                    <a:lstStyle/>
                    <a:p>
                      <a:pPr algn="l"/>
                      <a:r>
                        <a:rPr sz="1250">
                          <a:solidFill>
                            <a:srgbClr val="475569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小学高段</a:t>
                      </a:r>
                    </a:p>
                  </a:txBody>
                  <a:tcPr anchor="ctr" marL="91440" marR="91440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250">
                          <a:solidFill>
                            <a:srgbClr val="475569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5—6 年级</a:t>
                      </a:r>
                    </a:p>
                  </a:txBody>
                  <a:tcPr anchor="ctr" marL="91440" marR="91440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250">
                          <a:solidFill>
                            <a:srgbClr val="475569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前青春期、身体与交往变化</a:t>
                      </a:r>
                    </a:p>
                  </a:txBody>
                  <a:tcPr anchor="ctr" marL="91440" marR="91440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250">
                          <a:solidFill>
                            <a:srgbClr val="475569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半抽象化，青春期启蒙与群体交往</a:t>
                      </a:r>
                    </a:p>
                  </a:txBody>
                  <a:tcPr anchor="ctr" marL="91440" marR="91440" marT="27432" marB="27432">
                    <a:solidFill>
                      <a:srgbClr val="FFFFFF"/>
                    </a:solidFill>
                  </a:tcPr>
                </a:tc>
              </a:tr>
              <a:tr h="749808">
                <a:tc>
                  <a:txBody>
                    <a:bodyPr/>
                    <a:lstStyle/>
                    <a:p>
                      <a:pPr algn="l"/>
                      <a:r>
                        <a:rPr sz="1250">
                          <a:solidFill>
                            <a:srgbClr val="475569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初中</a:t>
                      </a:r>
                    </a:p>
                  </a:txBody>
                  <a:tcPr anchor="ctr" marL="91440" marR="91440" marT="27432" marB="27432"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250">
                          <a:solidFill>
                            <a:srgbClr val="475569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7—9 年级</a:t>
                      </a:r>
                    </a:p>
                  </a:txBody>
                  <a:tcPr anchor="ctr" marL="91440" marR="91440" marT="27432" marB="27432"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250">
                          <a:solidFill>
                            <a:srgbClr val="475569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青春期、学业压力、自我同一性</a:t>
                      </a:r>
                    </a:p>
                  </a:txBody>
                  <a:tcPr anchor="ctr" marL="91440" marR="91440" marT="27432" marB="27432"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250">
                          <a:solidFill>
                            <a:srgbClr val="475569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议题化、思辨化，应对压力与自我认同</a:t>
                      </a:r>
                    </a:p>
                  </a:txBody>
                  <a:tcPr anchor="ctr" marL="91440" marR="91440" marT="27432" marB="27432">
                    <a:solidFill>
                      <a:srgbClr val="F8FAFC"/>
                    </a:solidFill>
                  </a:tcPr>
                </a:tc>
              </a:tr>
              <a:tr h="749808">
                <a:tc>
                  <a:txBody>
                    <a:bodyPr/>
                    <a:lstStyle/>
                    <a:p>
                      <a:pPr algn="l"/>
                      <a:r>
                        <a:rPr sz="1250">
                          <a:solidFill>
                            <a:srgbClr val="475569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高中</a:t>
                      </a:r>
                    </a:p>
                  </a:txBody>
                  <a:tcPr anchor="ctr" marL="91440" marR="91440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250">
                          <a:solidFill>
                            <a:srgbClr val="475569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10—12 年级</a:t>
                      </a:r>
                    </a:p>
                  </a:txBody>
                  <a:tcPr anchor="ctr" marL="91440" marR="91440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250">
                          <a:solidFill>
                            <a:srgbClr val="475569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生涯选择、考试焦虑、价值确立</a:t>
                      </a:r>
                    </a:p>
                  </a:txBody>
                  <a:tcPr anchor="ctr" marL="91440" marR="91440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250">
                          <a:solidFill>
                            <a:srgbClr val="475569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深度化、生涯化，聚焦选择与心理韧性</a:t>
                      </a:r>
                    </a:p>
                  </a:txBody>
                  <a:tcPr anchor="ctr" marL="91440" marR="91440" marT="27432" marB="27432"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11" name="TextBox 10"/>
          <p:cNvSpPr txBox="1"/>
          <p:nvPr/>
        </p:nvSpPr>
        <p:spPr>
          <a:xfrm>
            <a:off x="11247120" y="6437376"/>
            <a:ext cx="64008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/>
            <a:r>
              <a:rPr sz="900" b="0" i="0">
                <a:solidFill>
                  <a:srgbClr val="64748B"/>
                </a:solidFill>
                <a:latin typeface="Microsoft YaHei"/>
                <a:ea typeface="Microsoft YaHei"/>
                <a:cs typeface="Microsoft YaHei"/>
              </a:rPr>
              <a:t>8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Oval 1"/>
          <p:cNvSpPr/>
          <p:nvPr/>
        </p:nvSpPr>
        <p:spPr>
          <a:xfrm>
            <a:off x="8778240" y="-1828800"/>
            <a:ext cx="5486400" cy="5486400"/>
          </a:xfrm>
          <a:prstGeom prst="ellipse">
            <a:avLst/>
          </a:prstGeom>
          <a:gradFill rotWithShape="1">
            <a:gsLst>
              <a:gs pos="0">
                <a:srgbClr val="4B7BFF">
                  <a:alpha val="12000"/>
                </a:srgbClr>
              </a:gs>
              <a:gs pos="100000">
                <a:srgbClr val="8B5CF6">
                  <a:alpha val="12000"/>
                </a:srgbClr>
              </a:gs>
            </a:gsLst>
            <a:lin scaled="0" ang="8100000"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Oval 2"/>
          <p:cNvSpPr/>
          <p:nvPr/>
        </p:nvSpPr>
        <p:spPr>
          <a:xfrm>
            <a:off x="-2011680" y="4023360"/>
            <a:ext cx="5486400" cy="5486400"/>
          </a:xfrm>
          <a:prstGeom prst="ellipse">
            <a:avLst/>
          </a:prstGeom>
          <a:gradFill rotWithShape="1">
            <a:gsLst>
              <a:gs pos="0">
                <a:srgbClr val="8B5CF6">
                  <a:alpha val="12000"/>
                </a:srgbClr>
              </a:gs>
              <a:gs pos="100000">
                <a:srgbClr val="64748B">
                  <a:alpha val="12000"/>
                </a:srgbClr>
              </a:gs>
            </a:gsLst>
            <a:lin scaled="0" ang="8100000"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Rectangle 3"/>
          <p:cNvSpPr/>
          <p:nvPr/>
        </p:nvSpPr>
        <p:spPr>
          <a:xfrm>
            <a:off x="0" y="0"/>
            <a:ext cx="12191695" cy="109728"/>
          </a:xfrm>
          <a:prstGeom prst="rect">
            <a:avLst/>
          </a:prstGeom>
          <a:gradFill rotWithShape="1">
            <a:gsLst>
              <a:gs pos="0">
                <a:srgbClr val="4B7BFF"/>
              </a:gs>
              <a:gs pos="100000">
                <a:srgbClr val="8B5CF6"/>
              </a:gs>
            </a:gsLst>
            <a:lin scaled="0" ang="5400000"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Rounded Rectangle 4"/>
          <p:cNvSpPr/>
          <p:nvPr/>
        </p:nvSpPr>
        <p:spPr>
          <a:xfrm>
            <a:off x="548640" y="384048"/>
            <a:ext cx="457200" cy="457200"/>
          </a:xfrm>
          <a:prstGeom prst="roundRect">
            <a:avLst/>
          </a:prstGeom>
          <a:gradFill rotWithShape="1">
            <a:gsLst>
              <a:gs pos="0">
                <a:srgbClr val="4B7BFF"/>
              </a:gs>
              <a:gs pos="100000">
                <a:srgbClr val="8B5CF6"/>
              </a:gs>
            </a:gsLst>
            <a:lin scaled="0" ang="8100000"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1143000" y="365760"/>
            <a:ext cx="10515600" cy="4114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2300" b="1" i="0">
                <a:solidFill>
                  <a:srgbClr val="1E293B"/>
                </a:solidFill>
                <a:latin typeface="Microsoft YaHei"/>
                <a:ea typeface="Microsoft YaHei"/>
                <a:cs typeface="Microsoft YaHei"/>
              </a:rPr>
              <a:t>按学段需求配课，五学段合计 40 节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143000" y="786384"/>
            <a:ext cx="1051560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200" b="0" i="0">
                <a:solidFill>
                  <a:srgbClr val="64748B"/>
                </a:solidFill>
                <a:latin typeface="Microsoft YaHei"/>
                <a:ea typeface="Microsoft YaHei"/>
                <a:cs typeface="Microsoft YaHei"/>
              </a:rPr>
              <a:t>二、课程体系设计 · 节数配置</a:t>
            </a:r>
          </a:p>
        </p:txBody>
      </p:sp>
      <p:sp>
        <p:nvSpPr>
          <p:cNvPr id="8" name="Rectangle 7"/>
          <p:cNvSpPr/>
          <p:nvPr/>
        </p:nvSpPr>
        <p:spPr>
          <a:xfrm>
            <a:off x="1143000" y="1097280"/>
            <a:ext cx="2011680" cy="54864"/>
          </a:xfrm>
          <a:prstGeom prst="rect">
            <a:avLst/>
          </a:prstGeom>
          <a:gradFill rotWithShape="1">
            <a:gsLst>
              <a:gs pos="0">
                <a:srgbClr val="4B7BFF"/>
              </a:gs>
              <a:gs pos="100000">
                <a:srgbClr val="8B5CF6"/>
              </a:gs>
            </a:gsLst>
            <a:lin scaled="0" ang="0"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548640" y="6455664"/>
            <a:ext cx="822960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900" b="0" i="0">
                <a:solidFill>
                  <a:srgbClr val="64748B"/>
                </a:solidFill>
                <a:latin typeface="Microsoft YaHei"/>
                <a:ea typeface="Microsoft YaHei"/>
                <a:cs typeface="Microsoft YaHei"/>
              </a:rPr>
              <a:t>心成长·向未来 · K12 心理健康素养提升计划</a:t>
            </a:r>
          </a:p>
        </p:txBody>
      </p:sp>
      <p:graphicFrame>
        <p:nvGraphicFramePr>
          <p:cNvPr id="10" name="Table 9"/>
          <p:cNvGraphicFramePr>
            <a:graphicFrameLocks noGrp="1"/>
          </p:cNvGraphicFramePr>
          <p:nvPr/>
        </p:nvGraphicFramePr>
        <p:xfrm>
          <a:off x="640080" y="1463040"/>
          <a:ext cx="10881360" cy="395020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627120"/>
                <a:gridCol w="1209040"/>
                <a:gridCol w="1209040"/>
                <a:gridCol w="1209040"/>
                <a:gridCol w="1209040"/>
                <a:gridCol w="1209040"/>
                <a:gridCol w="1209040"/>
              </a:tblGrid>
              <a:tr h="548640">
                <a:tc>
                  <a:txBody>
                    <a:bodyPr/>
                    <a:lstStyle/>
                    <a:p>
                      <a:pPr algn="l"/>
                      <a:r>
                        <a:rPr sz="1400" b="1">
                          <a:solidFill>
                            <a:srgbClr val="FFFFFF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课程线</a:t>
                      </a:r>
                    </a:p>
                  </a:txBody>
                  <a:tcPr anchor="ctr" marL="91440" marR="91440">
                    <a:solidFill>
                      <a:srgbClr val="4B7B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400" b="1">
                          <a:solidFill>
                            <a:srgbClr val="FFFFFF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小学低段</a:t>
                      </a:r>
                    </a:p>
                  </a:txBody>
                  <a:tcPr anchor="ctr" marL="91440" marR="91440">
                    <a:solidFill>
                      <a:srgbClr val="4B7B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400" b="1">
                          <a:solidFill>
                            <a:srgbClr val="FFFFFF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小学中段</a:t>
                      </a:r>
                    </a:p>
                  </a:txBody>
                  <a:tcPr anchor="ctr" marL="91440" marR="91440">
                    <a:solidFill>
                      <a:srgbClr val="4B7B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400" b="1">
                          <a:solidFill>
                            <a:srgbClr val="FFFFFF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小学高段</a:t>
                      </a:r>
                    </a:p>
                  </a:txBody>
                  <a:tcPr anchor="ctr" marL="91440" marR="91440">
                    <a:solidFill>
                      <a:srgbClr val="4B7B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400" b="1">
                          <a:solidFill>
                            <a:srgbClr val="FFFFFF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初中</a:t>
                      </a:r>
                    </a:p>
                  </a:txBody>
                  <a:tcPr anchor="ctr" marL="91440" marR="91440">
                    <a:solidFill>
                      <a:srgbClr val="4B7B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400" b="1">
                          <a:solidFill>
                            <a:srgbClr val="FFFFFF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高中</a:t>
                      </a:r>
                    </a:p>
                  </a:txBody>
                  <a:tcPr anchor="ctr" marL="91440" marR="91440">
                    <a:solidFill>
                      <a:srgbClr val="4B7B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400" b="1">
                          <a:solidFill>
                            <a:srgbClr val="FFFFFF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合计</a:t>
                      </a:r>
                    </a:p>
                  </a:txBody>
                  <a:tcPr anchor="ctr" marL="91440" marR="91440">
                    <a:solidFill>
                      <a:srgbClr val="4B7BFF"/>
                    </a:solidFill>
                  </a:tcPr>
                </a:tc>
              </a:tr>
              <a:tr h="566928">
                <a:tc>
                  <a:txBody>
                    <a:bodyPr/>
                    <a:lstStyle/>
                    <a:p>
                      <a:pPr algn="l"/>
                      <a:r>
                        <a:rPr sz="1250">
                          <a:solidFill>
                            <a:srgbClr val="475569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① 问商 · 提问力</a:t>
                      </a:r>
                    </a:p>
                  </a:txBody>
                  <a:tcPr anchor="ctr" marL="91440" marR="91440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250">
                          <a:solidFill>
                            <a:srgbClr val="475569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1</a:t>
                      </a:r>
                    </a:p>
                  </a:txBody>
                  <a:tcPr anchor="ctr" marL="91440" marR="91440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250">
                          <a:solidFill>
                            <a:srgbClr val="475569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1</a:t>
                      </a:r>
                    </a:p>
                  </a:txBody>
                  <a:tcPr anchor="ctr" marL="91440" marR="91440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250">
                          <a:solidFill>
                            <a:srgbClr val="475569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1</a:t>
                      </a:r>
                    </a:p>
                  </a:txBody>
                  <a:tcPr anchor="ctr" marL="91440" marR="91440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250">
                          <a:solidFill>
                            <a:srgbClr val="475569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2</a:t>
                      </a:r>
                    </a:p>
                  </a:txBody>
                  <a:tcPr anchor="ctr" marL="91440" marR="91440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250">
                          <a:solidFill>
                            <a:srgbClr val="475569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1</a:t>
                      </a:r>
                    </a:p>
                  </a:txBody>
                  <a:tcPr anchor="ctr" marL="91440" marR="91440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250">
                          <a:solidFill>
                            <a:srgbClr val="475569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6</a:t>
                      </a:r>
                    </a:p>
                  </a:txBody>
                  <a:tcPr anchor="ctr" marL="91440" marR="91440" marT="27432" marB="27432">
                    <a:solidFill>
                      <a:srgbClr val="FFFFFF"/>
                    </a:solidFill>
                  </a:tcPr>
                </a:tc>
              </a:tr>
              <a:tr h="566928">
                <a:tc>
                  <a:txBody>
                    <a:bodyPr/>
                    <a:lstStyle/>
                    <a:p>
                      <a:pPr algn="l"/>
                      <a:r>
                        <a:rPr sz="1250">
                          <a:solidFill>
                            <a:srgbClr val="475569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② 与 AI 同成长</a:t>
                      </a:r>
                    </a:p>
                  </a:txBody>
                  <a:tcPr anchor="ctr" marL="91440" marR="91440" marT="27432" marB="27432"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250">
                          <a:solidFill>
                            <a:srgbClr val="475569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1</a:t>
                      </a:r>
                    </a:p>
                  </a:txBody>
                  <a:tcPr anchor="ctr" marL="91440" marR="91440" marT="27432" marB="27432"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250">
                          <a:solidFill>
                            <a:srgbClr val="475569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1</a:t>
                      </a:r>
                    </a:p>
                  </a:txBody>
                  <a:tcPr anchor="ctr" marL="91440" marR="91440" marT="27432" marB="27432"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250">
                          <a:solidFill>
                            <a:srgbClr val="475569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1</a:t>
                      </a:r>
                    </a:p>
                  </a:txBody>
                  <a:tcPr anchor="ctr" marL="91440" marR="91440" marT="27432" marB="27432"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250">
                          <a:solidFill>
                            <a:srgbClr val="475569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2</a:t>
                      </a:r>
                    </a:p>
                  </a:txBody>
                  <a:tcPr anchor="ctr" marL="91440" marR="91440" marT="27432" marB="27432"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250">
                          <a:solidFill>
                            <a:srgbClr val="475569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2</a:t>
                      </a:r>
                    </a:p>
                  </a:txBody>
                  <a:tcPr anchor="ctr" marL="91440" marR="91440" marT="27432" marB="27432"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250">
                          <a:solidFill>
                            <a:srgbClr val="475569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7</a:t>
                      </a:r>
                    </a:p>
                  </a:txBody>
                  <a:tcPr anchor="ctr" marL="91440" marR="91440" marT="27432" marB="27432">
                    <a:solidFill>
                      <a:srgbClr val="F8FAFC"/>
                    </a:solidFill>
                  </a:tcPr>
                </a:tc>
              </a:tr>
              <a:tr h="566928">
                <a:tc>
                  <a:txBody>
                    <a:bodyPr/>
                    <a:lstStyle/>
                    <a:p>
                      <a:pPr algn="l"/>
                      <a:r>
                        <a:rPr sz="1250">
                          <a:solidFill>
                            <a:srgbClr val="475569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③ 心理免疫力</a:t>
                      </a:r>
                    </a:p>
                  </a:txBody>
                  <a:tcPr anchor="ctr" marL="91440" marR="91440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250">
                          <a:solidFill>
                            <a:srgbClr val="475569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1</a:t>
                      </a:r>
                    </a:p>
                  </a:txBody>
                  <a:tcPr anchor="ctr" marL="91440" marR="91440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250">
                          <a:solidFill>
                            <a:srgbClr val="475569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1</a:t>
                      </a:r>
                    </a:p>
                  </a:txBody>
                  <a:tcPr anchor="ctr" marL="91440" marR="91440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250">
                          <a:solidFill>
                            <a:srgbClr val="475569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1</a:t>
                      </a:r>
                    </a:p>
                  </a:txBody>
                  <a:tcPr anchor="ctr" marL="91440" marR="91440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250">
                          <a:solidFill>
                            <a:srgbClr val="475569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2</a:t>
                      </a:r>
                    </a:p>
                  </a:txBody>
                  <a:tcPr anchor="ctr" marL="91440" marR="91440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250">
                          <a:solidFill>
                            <a:srgbClr val="475569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2</a:t>
                      </a:r>
                    </a:p>
                  </a:txBody>
                  <a:tcPr anchor="ctr" marL="91440" marR="91440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250">
                          <a:solidFill>
                            <a:srgbClr val="475569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7</a:t>
                      </a:r>
                    </a:p>
                  </a:txBody>
                  <a:tcPr anchor="ctr" marL="91440" marR="91440" marT="27432" marB="27432">
                    <a:solidFill>
                      <a:srgbClr val="FFFFFF"/>
                    </a:solidFill>
                  </a:tcPr>
                </a:tc>
              </a:tr>
              <a:tr h="566928">
                <a:tc>
                  <a:txBody>
                    <a:bodyPr/>
                    <a:lstStyle/>
                    <a:p>
                      <a:pPr algn="l"/>
                      <a:r>
                        <a:rPr sz="1250">
                          <a:solidFill>
                            <a:srgbClr val="475569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④ 说出来 · 表达</a:t>
                      </a:r>
                    </a:p>
                  </a:txBody>
                  <a:tcPr anchor="ctr" marL="91440" marR="91440" marT="27432" marB="27432"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250">
                          <a:solidFill>
                            <a:srgbClr val="475569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1</a:t>
                      </a:r>
                    </a:p>
                  </a:txBody>
                  <a:tcPr anchor="ctr" marL="91440" marR="91440" marT="27432" marB="27432"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250">
                          <a:solidFill>
                            <a:srgbClr val="475569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1</a:t>
                      </a:r>
                    </a:p>
                  </a:txBody>
                  <a:tcPr anchor="ctr" marL="91440" marR="91440" marT="27432" marB="27432"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250">
                          <a:solidFill>
                            <a:srgbClr val="475569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1</a:t>
                      </a:r>
                    </a:p>
                  </a:txBody>
                  <a:tcPr anchor="ctr" marL="91440" marR="91440" marT="27432" marB="27432"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250">
                          <a:solidFill>
                            <a:srgbClr val="475569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1</a:t>
                      </a:r>
                    </a:p>
                  </a:txBody>
                  <a:tcPr anchor="ctr" marL="91440" marR="91440" marT="27432" marB="27432"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250">
                          <a:solidFill>
                            <a:srgbClr val="475569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2</a:t>
                      </a:r>
                    </a:p>
                  </a:txBody>
                  <a:tcPr anchor="ctr" marL="91440" marR="91440" marT="27432" marB="27432"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250">
                          <a:solidFill>
                            <a:srgbClr val="475569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6</a:t>
                      </a:r>
                    </a:p>
                  </a:txBody>
                  <a:tcPr anchor="ctr" marL="91440" marR="91440" marT="27432" marB="27432">
                    <a:solidFill>
                      <a:srgbClr val="F8FAFC"/>
                    </a:solidFill>
                  </a:tcPr>
                </a:tc>
              </a:tr>
              <a:tr h="566928">
                <a:tc>
                  <a:txBody>
                    <a:bodyPr/>
                    <a:lstStyle/>
                    <a:p>
                      <a:pPr algn="l"/>
                      <a:r>
                        <a:rPr sz="1250">
                          <a:solidFill>
                            <a:srgbClr val="475569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⑤ 求助有路</a:t>
                      </a:r>
                    </a:p>
                  </a:txBody>
                  <a:tcPr anchor="ctr" marL="91440" marR="91440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250">
                          <a:solidFill>
                            <a:srgbClr val="475569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1</a:t>
                      </a:r>
                    </a:p>
                  </a:txBody>
                  <a:tcPr anchor="ctr" marL="91440" marR="91440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250">
                          <a:solidFill>
                            <a:srgbClr val="475569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1</a:t>
                      </a:r>
                    </a:p>
                  </a:txBody>
                  <a:tcPr anchor="ctr" marL="91440" marR="91440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250">
                          <a:solidFill>
                            <a:srgbClr val="475569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2</a:t>
                      </a:r>
                    </a:p>
                  </a:txBody>
                  <a:tcPr anchor="ctr" marL="91440" marR="91440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250">
                          <a:solidFill>
                            <a:srgbClr val="475569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2</a:t>
                      </a:r>
                    </a:p>
                  </a:txBody>
                  <a:tcPr anchor="ctr" marL="91440" marR="91440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250">
                          <a:solidFill>
                            <a:srgbClr val="475569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2</a:t>
                      </a:r>
                    </a:p>
                  </a:txBody>
                  <a:tcPr anchor="ctr" marL="91440" marR="91440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250">
                          <a:solidFill>
                            <a:srgbClr val="475569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8</a:t>
                      </a:r>
                    </a:p>
                  </a:txBody>
                  <a:tcPr anchor="ctr" marL="91440" marR="91440" marT="27432" marB="27432">
                    <a:solidFill>
                      <a:srgbClr val="FFFFFF"/>
                    </a:solidFill>
                  </a:tcPr>
                </a:tc>
              </a:tr>
              <a:tr h="566928">
                <a:tc>
                  <a:txBody>
                    <a:bodyPr/>
                    <a:lstStyle/>
                    <a:p>
                      <a:pPr algn="l"/>
                      <a:r>
                        <a:rPr sz="1250">
                          <a:solidFill>
                            <a:srgbClr val="475569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⑥ 身心共练</a:t>
                      </a:r>
                    </a:p>
                  </a:txBody>
                  <a:tcPr anchor="ctr" marL="91440" marR="91440" marT="27432" marB="27432"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250">
                          <a:solidFill>
                            <a:srgbClr val="475569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1</a:t>
                      </a:r>
                    </a:p>
                  </a:txBody>
                  <a:tcPr anchor="ctr" marL="91440" marR="91440" marT="27432" marB="27432"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250">
                          <a:solidFill>
                            <a:srgbClr val="475569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1</a:t>
                      </a:r>
                    </a:p>
                  </a:txBody>
                  <a:tcPr anchor="ctr" marL="91440" marR="91440" marT="27432" marB="27432"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250">
                          <a:solidFill>
                            <a:srgbClr val="475569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1</a:t>
                      </a:r>
                    </a:p>
                  </a:txBody>
                  <a:tcPr anchor="ctr" marL="91440" marR="91440" marT="27432" marB="27432"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250">
                          <a:solidFill>
                            <a:srgbClr val="475569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2</a:t>
                      </a:r>
                    </a:p>
                  </a:txBody>
                  <a:tcPr anchor="ctr" marL="91440" marR="91440" marT="27432" marB="27432"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250">
                          <a:solidFill>
                            <a:srgbClr val="475569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1</a:t>
                      </a:r>
                    </a:p>
                  </a:txBody>
                  <a:tcPr anchor="ctr" marL="91440" marR="91440" marT="27432" marB="27432"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250">
                          <a:solidFill>
                            <a:srgbClr val="475569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6</a:t>
                      </a:r>
                    </a:p>
                  </a:txBody>
                  <a:tcPr anchor="ctr" marL="91440" marR="91440" marT="27432" marB="27432">
                    <a:solidFill>
                      <a:srgbClr val="F8FAFC"/>
                    </a:solidFill>
                  </a:tcPr>
                </a:tc>
              </a:tr>
            </a:tbl>
          </a:graphicData>
        </a:graphic>
      </p:graphicFrame>
      <p:sp>
        <p:nvSpPr>
          <p:cNvPr id="11" name="Rounded Rectangle 10"/>
          <p:cNvSpPr/>
          <p:nvPr/>
        </p:nvSpPr>
        <p:spPr>
          <a:xfrm>
            <a:off x="640080" y="5166360"/>
            <a:ext cx="10881360" cy="960120"/>
          </a:xfrm>
          <a:prstGeom prst="roundRect">
            <a:avLst/>
          </a:prstGeom>
          <a:solidFill>
            <a:srgbClr val="ECFDF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Rounded Rectangle 11"/>
          <p:cNvSpPr/>
          <p:nvPr/>
        </p:nvSpPr>
        <p:spPr>
          <a:xfrm>
            <a:off x="640080" y="5166360"/>
            <a:ext cx="91440" cy="960120"/>
          </a:xfrm>
          <a:prstGeom prst="roundRect">
            <a:avLst/>
          </a:prstGeom>
          <a:solidFill>
            <a:srgbClr val="10B98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Freeform 12"/>
          <p:cNvSpPr/>
          <p:nvPr/>
        </p:nvSpPr>
        <p:spPr>
          <a:xfrm>
            <a:off x="949147" y="5564124"/>
            <a:ext cx="195682" cy="170078"/>
          </a:xfrm>
          <a:custGeom>
            <a:avLst/>
            <a:gdLst/>
            <a:ahLst/>
            <a:cxnLst/>
            <a:rect l="l" t="t" r="r" b="b"/>
            <a:pathLst>
              <a:path w="214" h="186">
                <a:moveTo>
                  <a:pt x="0" y="106"/>
                </a:moveTo>
                <a:lnTo>
                  <a:pt x="76" y="186"/>
                </a:lnTo>
                <a:lnTo>
                  <a:pt x="214" y="0"/>
                </a:lnTo>
              </a:path>
            </a:pathLst>
          </a:custGeom>
          <a:noFill/>
          <a:ln w="31750" cap="rnd">
            <a:solidFill>
              <a:srgbClr val="10B981"/>
            </a:solidFill>
            <a:round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1298448" y="5166360"/>
            <a:ext cx="10058400" cy="96012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/>
            <a:r>
              <a:rPr sz="1350" b="1" i="0">
                <a:solidFill>
                  <a:srgbClr val="065F46"/>
                </a:solidFill>
                <a:latin typeface="Microsoft YaHei"/>
                <a:ea typeface="Microsoft YaHei"/>
                <a:cs typeface="Microsoft YaHei"/>
              </a:rPr>
              <a:t>配置要点：求助有路、心理免疫力在初高中加配（问题高发学段）；问商与 AI 线在初高中各 2 节，呼应 2025 两项 AI 指南的分学段要求。每节 20—30 分钟，按每月 1 节节奏推进。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1247120" y="6437376"/>
            <a:ext cx="64008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/>
            <a:r>
              <a:rPr sz="900" b="0" i="0">
                <a:solidFill>
                  <a:srgbClr val="64748B"/>
                </a:solidFill>
                <a:latin typeface="Microsoft YaHei"/>
                <a:ea typeface="Microsoft YaHei"/>
                <a:cs typeface="Microsoft YaHei"/>
              </a:rPr>
              <a:t>9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Oval 1"/>
          <p:cNvSpPr/>
          <p:nvPr/>
        </p:nvSpPr>
        <p:spPr>
          <a:xfrm>
            <a:off x="8778240" y="-1828800"/>
            <a:ext cx="5486400" cy="5486400"/>
          </a:xfrm>
          <a:prstGeom prst="ellipse">
            <a:avLst/>
          </a:prstGeom>
          <a:gradFill rotWithShape="1">
            <a:gsLst>
              <a:gs pos="0">
                <a:srgbClr val="4B7BFF">
                  <a:alpha val="12000"/>
                </a:srgbClr>
              </a:gs>
              <a:gs pos="100000">
                <a:srgbClr val="8B5CF6">
                  <a:alpha val="12000"/>
                </a:srgbClr>
              </a:gs>
            </a:gsLst>
            <a:lin scaled="0" ang="8100000"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Oval 2"/>
          <p:cNvSpPr/>
          <p:nvPr/>
        </p:nvSpPr>
        <p:spPr>
          <a:xfrm>
            <a:off x="-2011680" y="4023360"/>
            <a:ext cx="5486400" cy="5486400"/>
          </a:xfrm>
          <a:prstGeom prst="ellipse">
            <a:avLst/>
          </a:prstGeom>
          <a:gradFill rotWithShape="1">
            <a:gsLst>
              <a:gs pos="0">
                <a:srgbClr val="8B5CF6">
                  <a:alpha val="12000"/>
                </a:srgbClr>
              </a:gs>
              <a:gs pos="100000">
                <a:srgbClr val="64748B">
                  <a:alpha val="12000"/>
                </a:srgbClr>
              </a:gs>
            </a:gsLst>
            <a:lin scaled="0" ang="8100000"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Rectangle 3"/>
          <p:cNvSpPr/>
          <p:nvPr/>
        </p:nvSpPr>
        <p:spPr>
          <a:xfrm>
            <a:off x="0" y="0"/>
            <a:ext cx="12191695" cy="109728"/>
          </a:xfrm>
          <a:prstGeom prst="rect">
            <a:avLst/>
          </a:prstGeom>
          <a:gradFill rotWithShape="1">
            <a:gsLst>
              <a:gs pos="0">
                <a:srgbClr val="4B7BFF"/>
              </a:gs>
              <a:gs pos="100000">
                <a:srgbClr val="8B5CF6"/>
              </a:gs>
            </a:gsLst>
            <a:lin scaled="0" ang="5400000"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Rounded Rectangle 4"/>
          <p:cNvSpPr/>
          <p:nvPr/>
        </p:nvSpPr>
        <p:spPr>
          <a:xfrm>
            <a:off x="548640" y="384048"/>
            <a:ext cx="457200" cy="457200"/>
          </a:xfrm>
          <a:prstGeom prst="roundRect">
            <a:avLst/>
          </a:prstGeom>
          <a:gradFill rotWithShape="1">
            <a:gsLst>
              <a:gs pos="0">
                <a:srgbClr val="4B7BFF"/>
              </a:gs>
              <a:gs pos="100000">
                <a:srgbClr val="8B5CF6"/>
              </a:gs>
            </a:gsLst>
            <a:lin scaled="0" ang="8100000"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1143000" y="365760"/>
            <a:ext cx="10515600" cy="4114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2300" b="1" i="0">
                <a:solidFill>
                  <a:srgbClr val="1E293B"/>
                </a:solidFill>
                <a:latin typeface="Microsoft YaHei"/>
                <a:ea typeface="Microsoft YaHei"/>
                <a:cs typeface="Microsoft YaHei"/>
              </a:rPr>
              <a:t>代表课程示例（完整 40 节目录见报价书附录）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143000" y="786384"/>
            <a:ext cx="1051560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200" b="0" i="0">
                <a:solidFill>
                  <a:srgbClr val="64748B"/>
                </a:solidFill>
                <a:latin typeface="Microsoft YaHei"/>
                <a:ea typeface="Microsoft YaHei"/>
                <a:cs typeface="Microsoft YaHei"/>
              </a:rPr>
              <a:t>二、课程体系设计 · 课程目录一览</a:t>
            </a:r>
          </a:p>
        </p:txBody>
      </p:sp>
      <p:sp>
        <p:nvSpPr>
          <p:cNvPr id="8" name="Rectangle 7"/>
          <p:cNvSpPr/>
          <p:nvPr/>
        </p:nvSpPr>
        <p:spPr>
          <a:xfrm>
            <a:off x="1143000" y="1097280"/>
            <a:ext cx="2011680" cy="54864"/>
          </a:xfrm>
          <a:prstGeom prst="rect">
            <a:avLst/>
          </a:prstGeom>
          <a:gradFill rotWithShape="1">
            <a:gsLst>
              <a:gs pos="0">
                <a:srgbClr val="4B7BFF"/>
              </a:gs>
              <a:gs pos="100000">
                <a:srgbClr val="8B5CF6"/>
              </a:gs>
            </a:gsLst>
            <a:lin scaled="0" ang="0"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548640" y="6455664"/>
            <a:ext cx="822960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900" b="0" i="0">
                <a:solidFill>
                  <a:srgbClr val="64748B"/>
                </a:solidFill>
                <a:latin typeface="Microsoft YaHei"/>
                <a:ea typeface="Microsoft YaHei"/>
                <a:cs typeface="Microsoft YaHei"/>
              </a:rPr>
              <a:t>心成长·向未来 · K12 心理健康素养提升计划</a:t>
            </a:r>
          </a:p>
        </p:txBody>
      </p:sp>
      <p:graphicFrame>
        <p:nvGraphicFramePr>
          <p:cNvPr id="10" name="Table 9"/>
          <p:cNvGraphicFramePr>
            <a:graphicFrameLocks noGrp="1"/>
          </p:cNvGraphicFramePr>
          <p:nvPr/>
        </p:nvGraphicFramePr>
        <p:xfrm>
          <a:off x="640080" y="1554480"/>
          <a:ext cx="10881360" cy="43891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194560"/>
                <a:gridCol w="8686800"/>
              </a:tblGrid>
              <a:tr h="502920">
                <a:tc>
                  <a:txBody>
                    <a:bodyPr/>
                    <a:lstStyle/>
                    <a:p>
                      <a:pPr algn="l"/>
                      <a:r>
                        <a:rPr sz="1400" b="1">
                          <a:solidFill>
                            <a:srgbClr val="FFFFFF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学段</a:t>
                      </a:r>
                    </a:p>
                  </a:txBody>
                  <a:tcPr anchor="ctr" marL="91440" marR="91440">
                    <a:solidFill>
                      <a:srgbClr val="4B7B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400" b="1">
                          <a:solidFill>
                            <a:srgbClr val="FFFFFF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代表课程示例</a:t>
                      </a:r>
                    </a:p>
                  </a:txBody>
                  <a:tcPr anchor="ctr" marL="91440" marR="91440">
                    <a:solidFill>
                      <a:srgbClr val="4B7BFF"/>
                    </a:solidFill>
                  </a:tcPr>
                </a:tc>
              </a:tr>
              <a:tr h="777240">
                <a:tc>
                  <a:txBody>
                    <a:bodyPr/>
                    <a:lstStyle/>
                    <a:p>
                      <a:pPr algn="l"/>
                      <a:r>
                        <a:rPr sz="1250">
                          <a:solidFill>
                            <a:srgbClr val="475569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小学低段（1-2）</a:t>
                      </a:r>
                    </a:p>
                  </a:txBody>
                  <a:tcPr anchor="ctr" marL="91440" marR="91440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250">
                          <a:solidFill>
                            <a:srgbClr val="475569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我的小问号 / AI 是好朋友也是工具 / 跌倒了，拍拍自己 / 我的身体我做主</a:t>
                      </a:r>
                    </a:p>
                  </a:txBody>
                  <a:tcPr anchor="ctr" marL="91440" marR="91440" marT="27432" marB="27432">
                    <a:solidFill>
                      <a:srgbClr val="FFFFFF"/>
                    </a:solidFill>
                  </a:tcPr>
                </a:tc>
              </a:tr>
              <a:tr h="777240">
                <a:tc>
                  <a:txBody>
                    <a:bodyPr/>
                    <a:lstStyle/>
                    <a:p>
                      <a:pPr algn="l"/>
                      <a:r>
                        <a:rPr sz="1250">
                          <a:solidFill>
                            <a:srgbClr val="475569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小学中段（3-4）</a:t>
                      </a:r>
                    </a:p>
                  </a:txBody>
                  <a:tcPr anchor="ctr" marL="91440" marR="91440" marT="27432" marB="27432"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250">
                          <a:solidFill>
                            <a:srgbClr val="475569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把问题问好 / AI 说的都对吗 / 和“做不好”握手 / 信任的大人怎么找</a:t>
                      </a:r>
                    </a:p>
                  </a:txBody>
                  <a:tcPr anchor="ctr" marL="91440" marR="91440" marT="27432" marB="27432">
                    <a:solidFill>
                      <a:srgbClr val="F8FAFC"/>
                    </a:solidFill>
                  </a:tcPr>
                </a:tc>
              </a:tr>
              <a:tr h="777240">
                <a:tc>
                  <a:txBody>
                    <a:bodyPr/>
                    <a:lstStyle/>
                    <a:p>
                      <a:pPr algn="l"/>
                      <a:r>
                        <a:rPr sz="1250">
                          <a:solidFill>
                            <a:srgbClr val="475569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小学高段（5-6）</a:t>
                      </a:r>
                    </a:p>
                  </a:txBody>
                  <a:tcPr anchor="ctr" marL="91440" marR="91440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250">
                          <a:solidFill>
                            <a:srgbClr val="475569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换个问法，换个心情 / 手机之外的我 / 失败复盘会 / 面对欺凌不沉默</a:t>
                      </a:r>
                    </a:p>
                  </a:txBody>
                  <a:tcPr anchor="ctr" marL="91440" marR="91440" marT="27432" marB="27432">
                    <a:solidFill>
                      <a:srgbClr val="FFFFFF"/>
                    </a:solidFill>
                  </a:tcPr>
                </a:tc>
              </a:tr>
              <a:tr h="777240">
                <a:tc>
                  <a:txBody>
                    <a:bodyPr/>
                    <a:lstStyle/>
                    <a:p>
                      <a:pPr algn="l"/>
                      <a:r>
                        <a:rPr sz="1250">
                          <a:solidFill>
                            <a:srgbClr val="475569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初中（7-9）</a:t>
                      </a:r>
                    </a:p>
                  </a:txBody>
                  <a:tcPr anchor="ctr" marL="91440" marR="91440" marT="27432" marB="27432"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250">
                          <a:solidFill>
                            <a:srgbClr val="475569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情绪也有说明书 / AI 依赖警报 / 我的支持名单 / 当朋友说“不想活了”</a:t>
                      </a:r>
                    </a:p>
                  </a:txBody>
                  <a:tcPr anchor="ctr" marL="91440" marR="91440" marT="27432" marB="27432">
                    <a:solidFill>
                      <a:srgbClr val="F8FAFC"/>
                    </a:solidFill>
                  </a:tcPr>
                </a:tc>
              </a:tr>
              <a:tr h="777240">
                <a:tc>
                  <a:txBody>
                    <a:bodyPr/>
                    <a:lstStyle/>
                    <a:p>
                      <a:pPr algn="l"/>
                      <a:r>
                        <a:rPr sz="1250">
                          <a:solidFill>
                            <a:srgbClr val="475569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高中（10-12）</a:t>
                      </a:r>
                    </a:p>
                  </a:txBody>
                  <a:tcPr anchor="ctr" marL="91440" marR="91440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250">
                          <a:solidFill>
                            <a:srgbClr val="475569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好问题比好答案值钱 / 和 AI 比，我输了吗 / 低谷期使用手册 / 识别危险信号</a:t>
                      </a:r>
                    </a:p>
                  </a:txBody>
                  <a:tcPr anchor="ctr" marL="91440" marR="91440" marT="27432" marB="27432"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11" name="TextBox 10"/>
          <p:cNvSpPr txBox="1"/>
          <p:nvPr/>
        </p:nvSpPr>
        <p:spPr>
          <a:xfrm>
            <a:off x="11247120" y="6437376"/>
            <a:ext cx="64008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/>
            <a:r>
              <a:rPr sz="900" b="0" i="0">
                <a:solidFill>
                  <a:srgbClr val="64748B"/>
                </a:solidFill>
                <a:latin typeface="Microsoft YaHei"/>
                <a:ea typeface="Microsoft YaHei"/>
                <a:cs typeface="Microsoft YaHei"/>
              </a:rPr>
              <a:t>10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Oval 1"/>
          <p:cNvSpPr/>
          <p:nvPr/>
        </p:nvSpPr>
        <p:spPr>
          <a:xfrm>
            <a:off x="8778240" y="-1828800"/>
            <a:ext cx="5486400" cy="5486400"/>
          </a:xfrm>
          <a:prstGeom prst="ellipse">
            <a:avLst/>
          </a:prstGeom>
          <a:gradFill rotWithShape="1">
            <a:gsLst>
              <a:gs pos="0">
                <a:srgbClr val="4B7BFF">
                  <a:alpha val="12000"/>
                </a:srgbClr>
              </a:gs>
              <a:gs pos="100000">
                <a:srgbClr val="8B5CF6">
                  <a:alpha val="12000"/>
                </a:srgbClr>
              </a:gs>
            </a:gsLst>
            <a:lin scaled="0" ang="8100000"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Oval 2"/>
          <p:cNvSpPr/>
          <p:nvPr/>
        </p:nvSpPr>
        <p:spPr>
          <a:xfrm>
            <a:off x="-2011680" y="4023360"/>
            <a:ext cx="5486400" cy="5486400"/>
          </a:xfrm>
          <a:prstGeom prst="ellipse">
            <a:avLst/>
          </a:prstGeom>
          <a:gradFill rotWithShape="1">
            <a:gsLst>
              <a:gs pos="0">
                <a:srgbClr val="8B5CF6">
                  <a:alpha val="12000"/>
                </a:srgbClr>
              </a:gs>
              <a:gs pos="100000">
                <a:srgbClr val="64748B">
                  <a:alpha val="12000"/>
                </a:srgbClr>
              </a:gs>
            </a:gsLst>
            <a:lin scaled="0" ang="8100000"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Rectangle 3"/>
          <p:cNvSpPr/>
          <p:nvPr/>
        </p:nvSpPr>
        <p:spPr>
          <a:xfrm>
            <a:off x="0" y="0"/>
            <a:ext cx="12191695" cy="109728"/>
          </a:xfrm>
          <a:prstGeom prst="rect">
            <a:avLst/>
          </a:prstGeom>
          <a:gradFill rotWithShape="1">
            <a:gsLst>
              <a:gs pos="0">
                <a:srgbClr val="4B7BFF"/>
              </a:gs>
              <a:gs pos="100000">
                <a:srgbClr val="8B5CF6"/>
              </a:gs>
            </a:gsLst>
            <a:lin scaled="0" ang="5400000"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Rounded Rectangle 4"/>
          <p:cNvSpPr/>
          <p:nvPr/>
        </p:nvSpPr>
        <p:spPr>
          <a:xfrm>
            <a:off x="548640" y="384048"/>
            <a:ext cx="457200" cy="457200"/>
          </a:xfrm>
          <a:prstGeom prst="roundRect">
            <a:avLst/>
          </a:prstGeom>
          <a:gradFill rotWithShape="1">
            <a:gsLst>
              <a:gs pos="0">
                <a:srgbClr val="4B7BFF"/>
              </a:gs>
              <a:gs pos="100000">
                <a:srgbClr val="8B5CF6"/>
              </a:gs>
            </a:gsLst>
            <a:lin scaled="0" ang="8100000"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1143000" y="365760"/>
            <a:ext cx="10515600" cy="4114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2300" b="1" i="0">
                <a:solidFill>
                  <a:srgbClr val="1E293B"/>
                </a:solidFill>
                <a:latin typeface="Microsoft YaHei"/>
                <a:ea typeface="Microsoft YaHei"/>
                <a:cs typeface="Microsoft YaHei"/>
              </a:rPr>
              <a:t>每节 20—30 分钟，末段固定“求助资源卡”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143000" y="786384"/>
            <a:ext cx="1051560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200" b="0" i="0">
                <a:solidFill>
                  <a:srgbClr val="64748B"/>
                </a:solidFill>
                <a:latin typeface="Microsoft YaHei"/>
                <a:ea typeface="Microsoft YaHei"/>
                <a:cs typeface="Microsoft YaHei"/>
              </a:rPr>
              <a:t>二、课程体系设计 · 单节课程结构</a:t>
            </a:r>
          </a:p>
        </p:txBody>
      </p:sp>
      <p:sp>
        <p:nvSpPr>
          <p:cNvPr id="8" name="Rectangle 7"/>
          <p:cNvSpPr/>
          <p:nvPr/>
        </p:nvSpPr>
        <p:spPr>
          <a:xfrm>
            <a:off x="1143000" y="1097280"/>
            <a:ext cx="2011680" cy="54864"/>
          </a:xfrm>
          <a:prstGeom prst="rect">
            <a:avLst/>
          </a:prstGeom>
          <a:gradFill rotWithShape="1">
            <a:gsLst>
              <a:gs pos="0">
                <a:srgbClr val="4B7BFF"/>
              </a:gs>
              <a:gs pos="100000">
                <a:srgbClr val="8B5CF6"/>
              </a:gs>
            </a:gsLst>
            <a:lin scaled="0" ang="0"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548640" y="6455664"/>
            <a:ext cx="822960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900" b="0" i="0">
                <a:solidFill>
                  <a:srgbClr val="64748B"/>
                </a:solidFill>
                <a:latin typeface="Microsoft YaHei"/>
                <a:ea typeface="Microsoft YaHei"/>
                <a:cs typeface="Microsoft YaHei"/>
              </a:rPr>
              <a:t>心成长·向未来 · K12 心理健康素养提升计划</a:t>
            </a:r>
          </a:p>
        </p:txBody>
      </p:sp>
      <p:graphicFrame>
        <p:nvGraphicFramePr>
          <p:cNvPr id="10" name="Table 9"/>
          <p:cNvGraphicFramePr>
            <a:graphicFrameLocks noGrp="1"/>
          </p:cNvGraphicFramePr>
          <p:nvPr/>
        </p:nvGraphicFramePr>
        <p:xfrm>
          <a:off x="640080" y="1463040"/>
          <a:ext cx="10881360" cy="42519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280160"/>
                <a:gridCol w="6949440"/>
                <a:gridCol w="2651760"/>
              </a:tblGrid>
              <a:tr h="502920">
                <a:tc>
                  <a:txBody>
                    <a:bodyPr/>
                    <a:lstStyle/>
                    <a:p>
                      <a:pPr algn="l"/>
                      <a:r>
                        <a:rPr sz="1400" b="1">
                          <a:solidFill>
                            <a:srgbClr val="FFFFFF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学段</a:t>
                      </a:r>
                    </a:p>
                  </a:txBody>
                  <a:tcPr anchor="ctr" marL="91440" marR="91440">
                    <a:solidFill>
                      <a:srgbClr val="4B7B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400" b="1">
                          <a:solidFill>
                            <a:srgbClr val="FFFFFF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环节与时长（合计 20—30 分钟）</a:t>
                      </a:r>
                    </a:p>
                  </a:txBody>
                  <a:tcPr anchor="ctr" marL="91440" marR="91440">
                    <a:solidFill>
                      <a:srgbClr val="4B7B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400" b="1">
                          <a:solidFill>
                            <a:srgbClr val="FFFFFF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呈现方式</a:t>
                      </a:r>
                    </a:p>
                  </a:txBody>
                  <a:tcPr anchor="ctr" marL="91440" marR="91440">
                    <a:solidFill>
                      <a:srgbClr val="4B7BFF"/>
                    </a:solidFill>
                  </a:tcPr>
                </a:tc>
              </a:tr>
              <a:tr h="749808">
                <a:tc>
                  <a:txBody>
                    <a:bodyPr/>
                    <a:lstStyle/>
                    <a:p>
                      <a:pPr algn="l"/>
                      <a:r>
                        <a:rPr sz="1250">
                          <a:solidFill>
                            <a:srgbClr val="475569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小学低段</a:t>
                      </a:r>
                    </a:p>
                  </a:txBody>
                  <a:tcPr anchor="ctr" marL="91440" marR="91440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250">
                          <a:solidFill>
                            <a:srgbClr val="475569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暖身 3′ → 情境体验 7′ → 千问示范 5′ → 行动小任务 3′ → 求助资源卡 2′（约 20 分钟）</a:t>
                      </a:r>
                    </a:p>
                  </a:txBody>
                  <a:tcPr anchor="ctr" marL="91440" marR="91440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250">
                          <a:solidFill>
                            <a:srgbClr val="475569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动画 + 拟人化</a:t>
                      </a:r>
                    </a:p>
                  </a:txBody>
                  <a:tcPr anchor="ctr" marL="91440" marR="91440" marT="27432" marB="27432">
                    <a:solidFill>
                      <a:srgbClr val="FFFFFF"/>
                    </a:solidFill>
                  </a:tcPr>
                </a:tc>
              </a:tr>
              <a:tr h="749808">
                <a:tc>
                  <a:txBody>
                    <a:bodyPr/>
                    <a:lstStyle/>
                    <a:p>
                      <a:pPr algn="l"/>
                      <a:r>
                        <a:rPr sz="1250">
                          <a:solidFill>
                            <a:srgbClr val="475569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小学中段</a:t>
                      </a:r>
                    </a:p>
                  </a:txBody>
                  <a:tcPr anchor="ctr" marL="91440" marR="91440" marT="27432" marB="27432"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250">
                          <a:solidFill>
                            <a:srgbClr val="475569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暖身 3′ → 情境体验 8′ → 千问示范 6′ → 行动小任务 3′ → 求助资源卡 2′（约 22 分钟）</a:t>
                      </a:r>
                    </a:p>
                  </a:txBody>
                  <a:tcPr anchor="ctr" marL="91440" marR="91440" marT="27432" marB="27432"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250">
                          <a:solidFill>
                            <a:srgbClr val="475569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动画 + 角色扮演</a:t>
                      </a:r>
                    </a:p>
                  </a:txBody>
                  <a:tcPr anchor="ctr" marL="91440" marR="91440" marT="27432" marB="27432">
                    <a:solidFill>
                      <a:srgbClr val="F8FAFC"/>
                    </a:solidFill>
                  </a:tcPr>
                </a:tc>
              </a:tr>
              <a:tr h="749808">
                <a:tc>
                  <a:txBody>
                    <a:bodyPr/>
                    <a:lstStyle/>
                    <a:p>
                      <a:pPr algn="l"/>
                      <a:r>
                        <a:rPr sz="1250">
                          <a:solidFill>
                            <a:srgbClr val="475569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小学高段</a:t>
                      </a:r>
                    </a:p>
                  </a:txBody>
                  <a:tcPr anchor="ctr" marL="91440" marR="91440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250">
                          <a:solidFill>
                            <a:srgbClr val="475569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暖身 3′ → 体验活动 9′ → 千问示范/讨论 7′ → 行动小任务 3′ → 求助资源卡 2′（约 24 分钟）</a:t>
                      </a:r>
                    </a:p>
                  </a:txBody>
                  <a:tcPr anchor="ctr" marL="91440" marR="91440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250">
                          <a:solidFill>
                            <a:srgbClr val="475569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情境 + 讨论</a:t>
                      </a:r>
                    </a:p>
                  </a:txBody>
                  <a:tcPr anchor="ctr" marL="91440" marR="91440" marT="27432" marB="27432">
                    <a:solidFill>
                      <a:srgbClr val="FFFFFF"/>
                    </a:solidFill>
                  </a:tcPr>
                </a:tc>
              </a:tr>
              <a:tr h="749808">
                <a:tc>
                  <a:txBody>
                    <a:bodyPr/>
                    <a:lstStyle/>
                    <a:p>
                      <a:pPr algn="l"/>
                      <a:r>
                        <a:rPr sz="1250">
                          <a:solidFill>
                            <a:srgbClr val="475569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初中</a:t>
                      </a:r>
                    </a:p>
                  </a:txBody>
                  <a:tcPr anchor="ctr" marL="91440" marR="91440" marT="27432" marB="27432"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250">
                          <a:solidFill>
                            <a:srgbClr val="475569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暖身 3′ → 体验活动 10′ → 千问示范/思辨 8′ → 行动小任务 4′ → 求助资源卡 2′（约 27 分钟）</a:t>
                      </a:r>
                    </a:p>
                  </a:txBody>
                  <a:tcPr anchor="ctr" marL="91440" marR="91440" marT="27432" marB="27432"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250">
                          <a:solidFill>
                            <a:srgbClr val="475569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议题 + 思辨</a:t>
                      </a:r>
                    </a:p>
                  </a:txBody>
                  <a:tcPr anchor="ctr" marL="91440" marR="91440" marT="27432" marB="27432">
                    <a:solidFill>
                      <a:srgbClr val="F8FAFC"/>
                    </a:solidFill>
                  </a:tcPr>
                </a:tc>
              </a:tr>
              <a:tr h="749808">
                <a:tc>
                  <a:txBody>
                    <a:bodyPr/>
                    <a:lstStyle/>
                    <a:p>
                      <a:pPr algn="l"/>
                      <a:r>
                        <a:rPr sz="1250">
                          <a:solidFill>
                            <a:srgbClr val="475569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高中</a:t>
                      </a:r>
                    </a:p>
                  </a:txBody>
                  <a:tcPr anchor="ctr" marL="91440" marR="91440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250">
                          <a:solidFill>
                            <a:srgbClr val="475569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暖身 3′ → 体验活动 12′ → 千问示范/思辨 9′ → 行动小任务 4′ → 求助资源卡 2′（约 30 分钟）</a:t>
                      </a:r>
                    </a:p>
                  </a:txBody>
                  <a:tcPr anchor="ctr" marL="91440" marR="91440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250">
                          <a:solidFill>
                            <a:srgbClr val="475569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议题 + 生涯</a:t>
                      </a:r>
                    </a:p>
                  </a:txBody>
                  <a:tcPr anchor="ctr" marL="91440" marR="91440" marT="27432" marB="27432"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11" name="Rounded Rectangle 10"/>
          <p:cNvSpPr/>
          <p:nvPr/>
        </p:nvSpPr>
        <p:spPr>
          <a:xfrm>
            <a:off x="640080" y="5623560"/>
            <a:ext cx="10881360" cy="777240"/>
          </a:xfrm>
          <a:prstGeom prst="roundRect">
            <a:avLst/>
          </a:prstGeom>
          <a:solidFill>
            <a:srgbClr val="ECFDF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Rounded Rectangle 11"/>
          <p:cNvSpPr/>
          <p:nvPr/>
        </p:nvSpPr>
        <p:spPr>
          <a:xfrm>
            <a:off x="640080" y="5623560"/>
            <a:ext cx="91440" cy="777240"/>
          </a:xfrm>
          <a:prstGeom prst="roundRect">
            <a:avLst/>
          </a:prstGeom>
          <a:solidFill>
            <a:srgbClr val="10B98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Freeform 12"/>
          <p:cNvSpPr/>
          <p:nvPr/>
        </p:nvSpPr>
        <p:spPr>
          <a:xfrm>
            <a:off x="949147" y="5929884"/>
            <a:ext cx="195682" cy="170078"/>
          </a:xfrm>
          <a:custGeom>
            <a:avLst/>
            <a:gdLst/>
            <a:ahLst/>
            <a:cxnLst/>
            <a:rect l="l" t="t" r="r" b="b"/>
            <a:pathLst>
              <a:path w="214" h="186">
                <a:moveTo>
                  <a:pt x="0" y="106"/>
                </a:moveTo>
                <a:lnTo>
                  <a:pt x="76" y="186"/>
                </a:lnTo>
                <a:lnTo>
                  <a:pt x="214" y="0"/>
                </a:lnTo>
              </a:path>
            </a:pathLst>
          </a:custGeom>
          <a:noFill/>
          <a:ln w="31750" cap="rnd">
            <a:solidFill>
              <a:srgbClr val="10B981"/>
            </a:solidFill>
            <a:round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1298448" y="5623560"/>
            <a:ext cx="10058400" cy="77724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/>
            <a:r>
              <a:rPr sz="1350" b="1" i="0">
                <a:solidFill>
                  <a:srgbClr val="065F46"/>
                </a:solidFill>
                <a:latin typeface="Microsoft YaHei"/>
                <a:ea typeface="Microsoft YaHei"/>
                <a:cs typeface="Microsoft YaHei"/>
              </a:rPr>
              <a:t>每节末段固定设置“求助资源卡”：传达“遇到困难要告诉信任的大人、老师，也可以拨打心理援助热线”的求助意识。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1247120" y="6437376"/>
            <a:ext cx="64008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/>
            <a:r>
              <a:rPr sz="900" b="0" i="0">
                <a:solidFill>
                  <a:srgbClr val="64748B"/>
                </a:solidFill>
                <a:latin typeface="Microsoft YaHei"/>
                <a:ea typeface="Microsoft YaHei"/>
                <a:cs typeface="Microsoft YaHei"/>
              </a:rPr>
              <a:t>11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Oval 1"/>
          <p:cNvSpPr/>
          <p:nvPr/>
        </p:nvSpPr>
        <p:spPr>
          <a:xfrm>
            <a:off x="8778240" y="-1828800"/>
            <a:ext cx="5486400" cy="5486400"/>
          </a:xfrm>
          <a:prstGeom prst="ellipse">
            <a:avLst/>
          </a:prstGeom>
          <a:gradFill rotWithShape="1">
            <a:gsLst>
              <a:gs pos="0">
                <a:srgbClr val="4B7BFF">
                  <a:alpha val="12000"/>
                </a:srgbClr>
              </a:gs>
              <a:gs pos="100000">
                <a:srgbClr val="8B5CF6">
                  <a:alpha val="12000"/>
                </a:srgbClr>
              </a:gs>
            </a:gsLst>
            <a:lin scaled="0" ang="8100000"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Oval 2"/>
          <p:cNvSpPr/>
          <p:nvPr/>
        </p:nvSpPr>
        <p:spPr>
          <a:xfrm>
            <a:off x="-2011680" y="4023360"/>
            <a:ext cx="5486400" cy="5486400"/>
          </a:xfrm>
          <a:prstGeom prst="ellipse">
            <a:avLst/>
          </a:prstGeom>
          <a:gradFill rotWithShape="1">
            <a:gsLst>
              <a:gs pos="0">
                <a:srgbClr val="8B5CF6">
                  <a:alpha val="12000"/>
                </a:srgbClr>
              </a:gs>
              <a:gs pos="100000">
                <a:srgbClr val="64748B">
                  <a:alpha val="12000"/>
                </a:srgbClr>
              </a:gs>
            </a:gsLst>
            <a:lin scaled="0" ang="8100000"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Rectangle 3"/>
          <p:cNvSpPr/>
          <p:nvPr/>
        </p:nvSpPr>
        <p:spPr>
          <a:xfrm>
            <a:off x="0" y="0"/>
            <a:ext cx="12191695" cy="109728"/>
          </a:xfrm>
          <a:prstGeom prst="rect">
            <a:avLst/>
          </a:prstGeom>
          <a:gradFill rotWithShape="1">
            <a:gsLst>
              <a:gs pos="0">
                <a:srgbClr val="4B7BFF"/>
              </a:gs>
              <a:gs pos="100000">
                <a:srgbClr val="8B5CF6"/>
              </a:gs>
            </a:gsLst>
            <a:lin scaled="0" ang="5400000"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Rounded Rectangle 4"/>
          <p:cNvSpPr/>
          <p:nvPr/>
        </p:nvSpPr>
        <p:spPr>
          <a:xfrm>
            <a:off x="548640" y="384048"/>
            <a:ext cx="457200" cy="457200"/>
          </a:xfrm>
          <a:prstGeom prst="roundRect">
            <a:avLst/>
          </a:prstGeom>
          <a:gradFill rotWithShape="1">
            <a:gsLst>
              <a:gs pos="0">
                <a:srgbClr val="4B7BFF"/>
              </a:gs>
              <a:gs pos="100000">
                <a:srgbClr val="8B5CF6"/>
              </a:gs>
            </a:gsLst>
            <a:lin scaled="0" ang="8100000"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1143000" y="365760"/>
            <a:ext cx="10515600" cy="4114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2300" b="1" i="0">
                <a:solidFill>
                  <a:srgbClr val="1E293B"/>
                </a:solidFill>
                <a:latin typeface="Microsoft YaHei"/>
                <a:ea typeface="Microsoft YaHei"/>
                <a:cs typeface="Microsoft YaHei"/>
              </a:rPr>
              <a:t>轻量、安全、与测评物理隔离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143000" y="786384"/>
            <a:ext cx="1051560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200" b="0" i="0">
                <a:solidFill>
                  <a:srgbClr val="64748B"/>
                </a:solidFill>
                <a:latin typeface="Microsoft YaHei"/>
                <a:ea typeface="Microsoft YaHei"/>
                <a:cs typeface="Microsoft YaHei"/>
              </a:rPr>
              <a:t>二、课程体系设计 · 课后作业与 AI 互动</a:t>
            </a:r>
          </a:p>
        </p:txBody>
      </p:sp>
      <p:sp>
        <p:nvSpPr>
          <p:cNvPr id="8" name="Rectangle 7"/>
          <p:cNvSpPr/>
          <p:nvPr/>
        </p:nvSpPr>
        <p:spPr>
          <a:xfrm>
            <a:off x="1143000" y="1097280"/>
            <a:ext cx="2011680" cy="54864"/>
          </a:xfrm>
          <a:prstGeom prst="rect">
            <a:avLst/>
          </a:prstGeom>
          <a:gradFill rotWithShape="1">
            <a:gsLst>
              <a:gs pos="0">
                <a:srgbClr val="4B7BFF"/>
              </a:gs>
              <a:gs pos="100000">
                <a:srgbClr val="8B5CF6"/>
              </a:gs>
            </a:gsLst>
            <a:lin scaled="0" ang="0"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548640" y="6455664"/>
            <a:ext cx="822960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900" b="0" i="0">
                <a:solidFill>
                  <a:srgbClr val="64748B"/>
                </a:solidFill>
                <a:latin typeface="Microsoft YaHei"/>
                <a:ea typeface="Microsoft YaHei"/>
                <a:cs typeface="Microsoft YaHei"/>
              </a:rPr>
              <a:t>心成长·向未来 · K12 心理健康素养提升计划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640080" y="1463040"/>
            <a:ext cx="5349240" cy="1920240"/>
          </a:xfrm>
          <a:prstGeom prst="roundRect">
            <a:avLst/>
          </a:prstGeom>
          <a:solidFill>
            <a:srgbClr val="F8FAF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Rounded Rectangle 10"/>
          <p:cNvSpPr/>
          <p:nvPr/>
        </p:nvSpPr>
        <p:spPr>
          <a:xfrm>
            <a:off x="640080" y="1463040"/>
            <a:ext cx="91440" cy="1920240"/>
          </a:xfrm>
          <a:prstGeom prst="roundRect">
            <a:avLst/>
          </a:prstGeom>
          <a:gradFill rotWithShape="1">
            <a:gsLst>
              <a:gs pos="0">
                <a:srgbClr val="4B7BFF"/>
              </a:gs>
              <a:gs pos="100000">
                <a:srgbClr val="8B5CF6"/>
              </a:gs>
            </a:gsLst>
            <a:lin scaled="0" ang="5400000"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Rounded Rectangle 11"/>
          <p:cNvSpPr/>
          <p:nvPr/>
        </p:nvSpPr>
        <p:spPr>
          <a:xfrm>
            <a:off x="841247" y="1645920"/>
            <a:ext cx="457200" cy="457200"/>
          </a:xfrm>
          <a:prstGeom prst="roundRect">
            <a:avLst/>
          </a:prstGeom>
          <a:solidFill>
            <a:srgbClr val="FFFFFF"/>
          </a:solidFill>
          <a:ln w="25400" cap="rnd">
            <a:solidFill>
              <a:srgbClr val="4B7BFF"/>
            </a:solidFill>
            <a:round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Oval 12"/>
          <p:cNvSpPr/>
          <p:nvPr/>
        </p:nvSpPr>
        <p:spPr>
          <a:xfrm>
            <a:off x="989838" y="1760220"/>
            <a:ext cx="160020" cy="160020"/>
          </a:xfrm>
          <a:prstGeom prst="ellipse">
            <a:avLst/>
          </a:prstGeom>
          <a:noFill/>
          <a:ln w="25400" cap="rnd">
            <a:solidFill>
              <a:srgbClr val="4B7BFF"/>
            </a:solidFill>
            <a:round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Freeform 13"/>
          <p:cNvSpPr/>
          <p:nvPr/>
        </p:nvSpPr>
        <p:spPr>
          <a:xfrm>
            <a:off x="1051560" y="1938528"/>
            <a:ext cx="36576" cy="0"/>
          </a:xfrm>
          <a:custGeom>
            <a:avLst/>
            <a:gdLst/>
            <a:ahLst/>
            <a:cxnLst/>
            <a:rect l="l" t="t" r="r" b="b"/>
            <a:pathLst>
              <a:path w="40" h="0">
                <a:moveTo>
                  <a:pt x="0" y="0"/>
                </a:moveTo>
                <a:lnTo>
                  <a:pt x="40" y="0"/>
                </a:lnTo>
              </a:path>
            </a:pathLst>
          </a:custGeom>
          <a:noFill/>
          <a:ln w="25400" cap="rnd">
            <a:solidFill>
              <a:srgbClr val="4B7BFF"/>
            </a:solidFill>
            <a:round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1417319" y="1664208"/>
            <a:ext cx="4343400" cy="3657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500" b="1" i="0">
                <a:solidFill>
                  <a:srgbClr val="4B7BFF"/>
                </a:solidFill>
                <a:latin typeface="Microsoft YaHei"/>
                <a:ea typeface="Microsoft YaHei"/>
                <a:cs typeface="Microsoft YaHei"/>
              </a:rPr>
              <a:t>作业设计</a:t>
            </a:r>
          </a:p>
        </p:txBody>
      </p:sp>
      <p:sp>
        <p:nvSpPr>
          <p:cNvPr id="16" name="Oval 15"/>
          <p:cNvSpPr/>
          <p:nvPr/>
        </p:nvSpPr>
        <p:spPr>
          <a:xfrm>
            <a:off x="896112" y="2276856"/>
            <a:ext cx="100584" cy="100584"/>
          </a:xfrm>
          <a:prstGeom prst="ellipse">
            <a:avLst/>
          </a:prstGeom>
          <a:solidFill>
            <a:srgbClr val="4B7B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1152144" y="2194560"/>
            <a:ext cx="4544568" cy="457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250" b="0" i="0">
                <a:solidFill>
                  <a:srgbClr val="475569"/>
                </a:solidFill>
                <a:latin typeface="Microsoft YaHei"/>
                <a:ea typeface="Microsoft YaHei"/>
                <a:cs typeface="Microsoft YaHei"/>
              </a:rPr>
              <a:t>时长 2—3 分钟，3—5 道情境选择题（单选/情境判断）</a:t>
            </a:r>
          </a:p>
        </p:txBody>
      </p:sp>
      <p:sp>
        <p:nvSpPr>
          <p:cNvPr id="18" name="Oval 17"/>
          <p:cNvSpPr/>
          <p:nvPr/>
        </p:nvSpPr>
        <p:spPr>
          <a:xfrm>
            <a:off x="896112" y="2697479"/>
            <a:ext cx="100584" cy="100584"/>
          </a:xfrm>
          <a:prstGeom prst="ellipse">
            <a:avLst/>
          </a:prstGeom>
          <a:solidFill>
            <a:srgbClr val="4B7B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1152144" y="2615184"/>
            <a:ext cx="4544568" cy="457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250" b="0" i="0">
                <a:solidFill>
                  <a:srgbClr val="475569"/>
                </a:solidFill>
                <a:latin typeface="Microsoft YaHei"/>
                <a:ea typeface="Microsoft YaHei"/>
                <a:cs typeface="Microsoft YaHei"/>
              </a:rPr>
              <a:t>加 1 道开放题（一句话、选图或打星）</a:t>
            </a:r>
          </a:p>
        </p:txBody>
      </p:sp>
      <p:sp>
        <p:nvSpPr>
          <p:cNvPr id="20" name="Oval 19"/>
          <p:cNvSpPr/>
          <p:nvPr/>
        </p:nvSpPr>
        <p:spPr>
          <a:xfrm>
            <a:off x="896112" y="3118103"/>
            <a:ext cx="100584" cy="100584"/>
          </a:xfrm>
          <a:prstGeom prst="ellipse">
            <a:avLst/>
          </a:prstGeom>
          <a:solidFill>
            <a:srgbClr val="4B7B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TextBox 20"/>
          <p:cNvSpPr txBox="1"/>
          <p:nvPr/>
        </p:nvSpPr>
        <p:spPr>
          <a:xfrm>
            <a:off x="1152144" y="3035808"/>
            <a:ext cx="4544568" cy="457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250" b="0" i="0">
                <a:solidFill>
                  <a:srgbClr val="475569"/>
                </a:solidFill>
                <a:latin typeface="Microsoft YaHei"/>
                <a:ea typeface="Microsoft YaHei"/>
                <a:cs typeface="Microsoft YaHei"/>
              </a:rPr>
              <a:t>低年级用选表情、点选等方式</a:t>
            </a:r>
          </a:p>
        </p:txBody>
      </p:sp>
      <p:sp>
        <p:nvSpPr>
          <p:cNvPr id="22" name="Rounded Rectangle 21"/>
          <p:cNvSpPr/>
          <p:nvPr/>
        </p:nvSpPr>
        <p:spPr>
          <a:xfrm>
            <a:off x="6172200" y="1463040"/>
            <a:ext cx="5349240" cy="1920240"/>
          </a:xfrm>
          <a:prstGeom prst="roundRect">
            <a:avLst/>
          </a:prstGeom>
          <a:solidFill>
            <a:srgbClr val="F8FAF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3" name="Rounded Rectangle 22"/>
          <p:cNvSpPr/>
          <p:nvPr/>
        </p:nvSpPr>
        <p:spPr>
          <a:xfrm>
            <a:off x="6172200" y="1463040"/>
            <a:ext cx="91440" cy="1920240"/>
          </a:xfrm>
          <a:prstGeom prst="roundRect">
            <a:avLst/>
          </a:prstGeom>
          <a:gradFill rotWithShape="1">
            <a:gsLst>
              <a:gs pos="0">
                <a:srgbClr val="4B7BFF"/>
              </a:gs>
              <a:gs pos="100000">
                <a:srgbClr val="8B5CF6"/>
              </a:gs>
            </a:gsLst>
            <a:lin scaled="0" ang="5400000"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Rounded Rectangle 23"/>
          <p:cNvSpPr/>
          <p:nvPr/>
        </p:nvSpPr>
        <p:spPr>
          <a:xfrm>
            <a:off x="6373368" y="1645920"/>
            <a:ext cx="457200" cy="457200"/>
          </a:xfrm>
          <a:prstGeom prst="roundRect">
            <a:avLst/>
          </a:prstGeom>
          <a:solidFill>
            <a:srgbClr val="FFFFFF"/>
          </a:solidFill>
          <a:ln w="25400" cap="rnd">
            <a:solidFill>
              <a:srgbClr val="8B5CF6"/>
            </a:solidFill>
            <a:round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5" name="Freeform 24"/>
          <p:cNvSpPr/>
          <p:nvPr/>
        </p:nvSpPr>
        <p:spPr>
          <a:xfrm>
            <a:off x="6537959" y="1855470"/>
            <a:ext cx="0" cy="133502"/>
          </a:xfrm>
          <a:custGeom>
            <a:avLst/>
            <a:gdLst/>
            <a:ahLst/>
            <a:cxnLst/>
            <a:rect l="l" t="t" r="r" b="b"/>
            <a:pathLst>
              <a:path w="0" h="146">
                <a:moveTo>
                  <a:pt x="0" y="146"/>
                </a:moveTo>
                <a:lnTo>
                  <a:pt x="0" y="0"/>
                </a:lnTo>
              </a:path>
            </a:pathLst>
          </a:custGeom>
          <a:noFill/>
          <a:ln w="25400" cap="rnd">
            <a:solidFill>
              <a:srgbClr val="8B5CF6"/>
            </a:solidFill>
            <a:round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Freeform 25"/>
          <p:cNvSpPr/>
          <p:nvPr/>
        </p:nvSpPr>
        <p:spPr>
          <a:xfrm>
            <a:off x="6601968" y="1813560"/>
            <a:ext cx="0" cy="175565"/>
          </a:xfrm>
          <a:custGeom>
            <a:avLst/>
            <a:gdLst/>
            <a:ahLst/>
            <a:cxnLst/>
            <a:rect l="l" t="t" r="r" b="b"/>
            <a:pathLst>
              <a:path w="0" h="192">
                <a:moveTo>
                  <a:pt x="0" y="192"/>
                </a:moveTo>
                <a:lnTo>
                  <a:pt x="0" y="0"/>
                </a:lnTo>
              </a:path>
            </a:pathLst>
          </a:custGeom>
          <a:noFill/>
          <a:ln w="25400" cap="rnd">
            <a:solidFill>
              <a:srgbClr val="8B5CF6"/>
            </a:solidFill>
            <a:round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7" name="Freeform 26"/>
          <p:cNvSpPr/>
          <p:nvPr/>
        </p:nvSpPr>
        <p:spPr>
          <a:xfrm>
            <a:off x="6665976" y="1771650"/>
            <a:ext cx="0" cy="217627"/>
          </a:xfrm>
          <a:custGeom>
            <a:avLst/>
            <a:gdLst/>
            <a:ahLst/>
            <a:cxnLst/>
            <a:rect l="l" t="t" r="r" b="b"/>
            <a:pathLst>
              <a:path w="0" h="238">
                <a:moveTo>
                  <a:pt x="0" y="238"/>
                </a:moveTo>
                <a:lnTo>
                  <a:pt x="0" y="0"/>
                </a:lnTo>
              </a:path>
            </a:pathLst>
          </a:custGeom>
          <a:noFill/>
          <a:ln w="25400" cap="rnd">
            <a:solidFill>
              <a:srgbClr val="8B5CF6"/>
            </a:solidFill>
            <a:round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8" name="TextBox 27"/>
          <p:cNvSpPr txBox="1"/>
          <p:nvPr/>
        </p:nvSpPr>
        <p:spPr>
          <a:xfrm>
            <a:off x="6949440" y="1664208"/>
            <a:ext cx="4343400" cy="3657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500" b="1" i="0">
                <a:solidFill>
                  <a:srgbClr val="8B5CF6"/>
                </a:solidFill>
                <a:latin typeface="Microsoft YaHei"/>
                <a:ea typeface="Microsoft YaHei"/>
                <a:cs typeface="Microsoft YaHei"/>
              </a:rPr>
              <a:t>平台能力</a:t>
            </a:r>
          </a:p>
        </p:txBody>
      </p:sp>
      <p:sp>
        <p:nvSpPr>
          <p:cNvPr id="29" name="Oval 28"/>
          <p:cNvSpPr/>
          <p:nvPr/>
        </p:nvSpPr>
        <p:spPr>
          <a:xfrm>
            <a:off x="6428232" y="2276856"/>
            <a:ext cx="100584" cy="100584"/>
          </a:xfrm>
          <a:prstGeom prst="ellipse">
            <a:avLst/>
          </a:prstGeom>
          <a:solidFill>
            <a:srgbClr val="8B5CF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0" name="TextBox 29"/>
          <p:cNvSpPr txBox="1"/>
          <p:nvPr/>
        </p:nvSpPr>
        <p:spPr>
          <a:xfrm>
            <a:off x="6684264" y="2194560"/>
            <a:ext cx="4544568" cy="457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250" b="0" i="0">
                <a:solidFill>
                  <a:srgbClr val="475569"/>
                </a:solidFill>
                <a:latin typeface="Microsoft YaHei"/>
                <a:ea typeface="Microsoft YaHei"/>
                <a:cs typeface="Microsoft YaHei"/>
              </a:rPr>
              <a:t>平台自动批改、自动统计</a:t>
            </a:r>
          </a:p>
        </p:txBody>
      </p:sp>
      <p:sp>
        <p:nvSpPr>
          <p:cNvPr id="31" name="Oval 30"/>
          <p:cNvSpPr/>
          <p:nvPr/>
        </p:nvSpPr>
        <p:spPr>
          <a:xfrm>
            <a:off x="6428232" y="2697479"/>
            <a:ext cx="100584" cy="100584"/>
          </a:xfrm>
          <a:prstGeom prst="ellipse">
            <a:avLst/>
          </a:prstGeom>
          <a:solidFill>
            <a:srgbClr val="8B5CF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2" name="TextBox 31"/>
          <p:cNvSpPr txBox="1"/>
          <p:nvPr/>
        </p:nvSpPr>
        <p:spPr>
          <a:xfrm>
            <a:off x="6684264" y="2615184"/>
            <a:ext cx="4544568" cy="457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250" b="0" i="0">
                <a:solidFill>
                  <a:srgbClr val="475569"/>
                </a:solidFill>
                <a:latin typeface="Microsoft YaHei"/>
                <a:ea typeface="Microsoft YaHei"/>
                <a:cs typeface="Microsoft YaHei"/>
              </a:rPr>
              <a:t>形成完成率、答题正确率等过程数据</a:t>
            </a:r>
          </a:p>
        </p:txBody>
      </p:sp>
      <p:sp>
        <p:nvSpPr>
          <p:cNvPr id="33" name="Rounded Rectangle 32"/>
          <p:cNvSpPr/>
          <p:nvPr/>
        </p:nvSpPr>
        <p:spPr>
          <a:xfrm>
            <a:off x="640080" y="3611880"/>
            <a:ext cx="5349240" cy="2331720"/>
          </a:xfrm>
          <a:prstGeom prst="roundRect">
            <a:avLst/>
          </a:prstGeom>
          <a:solidFill>
            <a:srgbClr val="F8FAF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4" name="Rounded Rectangle 33"/>
          <p:cNvSpPr/>
          <p:nvPr/>
        </p:nvSpPr>
        <p:spPr>
          <a:xfrm>
            <a:off x="640080" y="3611880"/>
            <a:ext cx="91440" cy="2331720"/>
          </a:xfrm>
          <a:prstGeom prst="roundRect">
            <a:avLst/>
          </a:prstGeom>
          <a:gradFill rotWithShape="1">
            <a:gsLst>
              <a:gs pos="0">
                <a:srgbClr val="4B7BFF"/>
              </a:gs>
              <a:gs pos="100000">
                <a:srgbClr val="8B5CF6"/>
              </a:gs>
            </a:gsLst>
            <a:lin scaled="0" ang="5400000"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5" name="Rounded Rectangle 34"/>
          <p:cNvSpPr/>
          <p:nvPr/>
        </p:nvSpPr>
        <p:spPr>
          <a:xfrm>
            <a:off x="841247" y="3794760"/>
            <a:ext cx="457200" cy="457200"/>
          </a:xfrm>
          <a:prstGeom prst="roundRect">
            <a:avLst/>
          </a:prstGeom>
          <a:solidFill>
            <a:srgbClr val="FFFFFF"/>
          </a:solidFill>
          <a:ln w="25400" cap="rnd">
            <a:solidFill>
              <a:srgbClr val="4B7BFF"/>
            </a:solidFill>
            <a:round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6" name="Freeform 35"/>
          <p:cNvSpPr/>
          <p:nvPr/>
        </p:nvSpPr>
        <p:spPr>
          <a:xfrm>
            <a:off x="973835" y="3920033"/>
            <a:ext cx="192024" cy="210312"/>
          </a:xfrm>
          <a:custGeom>
            <a:avLst/>
            <a:gdLst/>
            <a:ahLst/>
            <a:cxnLst/>
            <a:rect l="l" t="t" r="r" b="b"/>
            <a:pathLst>
              <a:path w="210" h="230">
                <a:moveTo>
                  <a:pt x="105" y="0"/>
                </a:moveTo>
                <a:lnTo>
                  <a:pt x="210" y="50"/>
                </a:lnTo>
                <a:lnTo>
                  <a:pt x="210" y="138"/>
                </a:lnTo>
                <a:lnTo>
                  <a:pt x="105" y="230"/>
                </a:lnTo>
                <a:lnTo>
                  <a:pt x="0" y="138"/>
                </a:lnTo>
                <a:lnTo>
                  <a:pt x="0" y="50"/>
                </a:lnTo>
                <a:lnTo>
                  <a:pt x="105" y="0"/>
                </a:lnTo>
                <a:close/>
              </a:path>
            </a:pathLst>
          </a:custGeom>
          <a:noFill/>
          <a:ln w="25400" cap="rnd">
            <a:solidFill>
              <a:srgbClr val="4B7BFF"/>
            </a:solidFill>
            <a:round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7" name="TextBox 36"/>
          <p:cNvSpPr txBox="1"/>
          <p:nvPr/>
        </p:nvSpPr>
        <p:spPr>
          <a:xfrm>
            <a:off x="1417319" y="3813048"/>
            <a:ext cx="4343400" cy="3657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500" b="1" i="0">
                <a:solidFill>
                  <a:srgbClr val="4B7BFF"/>
                </a:solidFill>
                <a:latin typeface="Microsoft YaHei"/>
                <a:ea typeface="Microsoft YaHei"/>
                <a:cs typeface="Microsoft YaHei"/>
              </a:rPr>
              <a:t>与心理测评隔离</a:t>
            </a:r>
          </a:p>
        </p:txBody>
      </p:sp>
      <p:sp>
        <p:nvSpPr>
          <p:cNvPr id="38" name="Oval 37"/>
          <p:cNvSpPr/>
          <p:nvPr/>
        </p:nvSpPr>
        <p:spPr>
          <a:xfrm>
            <a:off x="896112" y="4425696"/>
            <a:ext cx="100584" cy="100584"/>
          </a:xfrm>
          <a:prstGeom prst="ellipse">
            <a:avLst/>
          </a:prstGeom>
          <a:solidFill>
            <a:srgbClr val="4B7B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9" name="TextBox 38"/>
          <p:cNvSpPr txBox="1"/>
          <p:nvPr/>
        </p:nvSpPr>
        <p:spPr>
          <a:xfrm>
            <a:off x="1152144" y="4343400"/>
            <a:ext cx="4544568" cy="457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250" b="0" i="0">
                <a:solidFill>
                  <a:srgbClr val="475569"/>
                </a:solidFill>
                <a:latin typeface="Microsoft YaHei"/>
                <a:ea typeface="Microsoft YaHei"/>
                <a:cs typeface="Microsoft YaHei"/>
              </a:rPr>
              <a:t>作业只有情境选择题，不作为量表使用</a:t>
            </a:r>
          </a:p>
        </p:txBody>
      </p:sp>
      <p:sp>
        <p:nvSpPr>
          <p:cNvPr id="40" name="Oval 39"/>
          <p:cNvSpPr/>
          <p:nvPr/>
        </p:nvSpPr>
        <p:spPr>
          <a:xfrm>
            <a:off x="896112" y="4846320"/>
            <a:ext cx="100584" cy="100584"/>
          </a:xfrm>
          <a:prstGeom prst="ellipse">
            <a:avLst/>
          </a:prstGeom>
          <a:solidFill>
            <a:srgbClr val="4B7B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1" name="TextBox 40"/>
          <p:cNvSpPr txBox="1"/>
          <p:nvPr/>
        </p:nvSpPr>
        <p:spPr>
          <a:xfrm>
            <a:off x="1152144" y="4764024"/>
            <a:ext cx="4544568" cy="457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250" b="0" i="0">
                <a:solidFill>
                  <a:srgbClr val="475569"/>
                </a:solidFill>
                <a:latin typeface="Microsoft YaHei"/>
                <a:ea typeface="Microsoft YaHei"/>
                <a:cs typeface="Microsoft YaHei"/>
              </a:rPr>
              <a:t>不输出个体诊断结论，不建立个体心理档案</a:t>
            </a:r>
          </a:p>
        </p:txBody>
      </p:sp>
      <p:sp>
        <p:nvSpPr>
          <p:cNvPr id="42" name="Oval 41"/>
          <p:cNvSpPr/>
          <p:nvPr/>
        </p:nvSpPr>
        <p:spPr>
          <a:xfrm>
            <a:off x="896112" y="5266944"/>
            <a:ext cx="100584" cy="100584"/>
          </a:xfrm>
          <a:prstGeom prst="ellipse">
            <a:avLst/>
          </a:prstGeom>
          <a:solidFill>
            <a:srgbClr val="4B7B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3" name="TextBox 42"/>
          <p:cNvSpPr txBox="1"/>
          <p:nvPr/>
        </p:nvSpPr>
        <p:spPr>
          <a:xfrm>
            <a:off x="1152144" y="5184648"/>
            <a:ext cx="4544568" cy="457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250" b="0" i="0">
                <a:solidFill>
                  <a:srgbClr val="475569"/>
                </a:solidFill>
                <a:latin typeface="Microsoft YaHei"/>
                <a:ea typeface="Microsoft YaHei"/>
                <a:cs typeface="Microsoft YaHei"/>
              </a:rPr>
              <a:t>仅埋 1 道温和求助信号题，命中后推送求助资源</a:t>
            </a:r>
          </a:p>
        </p:txBody>
      </p:sp>
      <p:sp>
        <p:nvSpPr>
          <p:cNvPr id="44" name="Rounded Rectangle 43"/>
          <p:cNvSpPr/>
          <p:nvPr/>
        </p:nvSpPr>
        <p:spPr>
          <a:xfrm>
            <a:off x="6172200" y="3611880"/>
            <a:ext cx="5349240" cy="2331720"/>
          </a:xfrm>
          <a:prstGeom prst="roundRect">
            <a:avLst/>
          </a:prstGeom>
          <a:solidFill>
            <a:srgbClr val="F8FAF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5" name="Rounded Rectangle 44"/>
          <p:cNvSpPr/>
          <p:nvPr/>
        </p:nvSpPr>
        <p:spPr>
          <a:xfrm>
            <a:off x="6172200" y="3611880"/>
            <a:ext cx="91440" cy="2331720"/>
          </a:xfrm>
          <a:prstGeom prst="roundRect">
            <a:avLst/>
          </a:prstGeom>
          <a:gradFill rotWithShape="1">
            <a:gsLst>
              <a:gs pos="0">
                <a:srgbClr val="4B7BFF"/>
              </a:gs>
              <a:gs pos="100000">
                <a:srgbClr val="8B5CF6"/>
              </a:gs>
            </a:gsLst>
            <a:lin scaled="0" ang="5400000"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6" name="Rounded Rectangle 45"/>
          <p:cNvSpPr/>
          <p:nvPr/>
        </p:nvSpPr>
        <p:spPr>
          <a:xfrm>
            <a:off x="6373368" y="3794760"/>
            <a:ext cx="457200" cy="457200"/>
          </a:xfrm>
          <a:prstGeom prst="roundRect">
            <a:avLst/>
          </a:prstGeom>
          <a:solidFill>
            <a:srgbClr val="FFFFFF"/>
          </a:solidFill>
          <a:ln w="25400" cap="rnd">
            <a:solidFill>
              <a:srgbClr val="8B5CF6"/>
            </a:solidFill>
            <a:round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7" name="Freeform 46"/>
          <p:cNvSpPr/>
          <p:nvPr/>
        </p:nvSpPr>
        <p:spPr>
          <a:xfrm>
            <a:off x="6528816" y="3959352"/>
            <a:ext cx="152705" cy="132588"/>
          </a:xfrm>
          <a:custGeom>
            <a:avLst/>
            <a:gdLst/>
            <a:ahLst/>
            <a:cxnLst/>
            <a:rect l="l" t="t" r="r" b="b"/>
            <a:pathLst>
              <a:path w="167" h="145">
                <a:moveTo>
                  <a:pt x="0" y="83"/>
                </a:moveTo>
                <a:lnTo>
                  <a:pt x="60" y="145"/>
                </a:lnTo>
                <a:lnTo>
                  <a:pt x="167" y="0"/>
                </a:lnTo>
              </a:path>
            </a:pathLst>
          </a:custGeom>
          <a:noFill/>
          <a:ln w="25400" cap="rnd">
            <a:solidFill>
              <a:srgbClr val="8B5CF6"/>
            </a:solidFill>
            <a:round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8" name="TextBox 47"/>
          <p:cNvSpPr txBox="1"/>
          <p:nvPr/>
        </p:nvSpPr>
        <p:spPr>
          <a:xfrm>
            <a:off x="6949440" y="3813048"/>
            <a:ext cx="4343400" cy="3657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500" b="1" i="0">
                <a:solidFill>
                  <a:srgbClr val="8B5CF6"/>
                </a:solidFill>
                <a:latin typeface="Microsoft YaHei"/>
                <a:ea typeface="Microsoft YaHei"/>
                <a:cs typeface="Microsoft YaHei"/>
              </a:rPr>
              <a:t>数据安全</a:t>
            </a:r>
          </a:p>
        </p:txBody>
      </p:sp>
      <p:sp>
        <p:nvSpPr>
          <p:cNvPr id="49" name="Oval 48"/>
          <p:cNvSpPr/>
          <p:nvPr/>
        </p:nvSpPr>
        <p:spPr>
          <a:xfrm>
            <a:off x="6428232" y="4425696"/>
            <a:ext cx="100584" cy="100584"/>
          </a:xfrm>
          <a:prstGeom prst="ellipse">
            <a:avLst/>
          </a:prstGeom>
          <a:solidFill>
            <a:srgbClr val="8B5CF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0" name="TextBox 49"/>
          <p:cNvSpPr txBox="1"/>
          <p:nvPr/>
        </p:nvSpPr>
        <p:spPr>
          <a:xfrm>
            <a:off x="6684264" y="4343400"/>
            <a:ext cx="4544568" cy="457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250" b="0" i="0">
                <a:solidFill>
                  <a:srgbClr val="475569"/>
                </a:solidFill>
                <a:latin typeface="Microsoft YaHei"/>
                <a:ea typeface="Microsoft YaHei"/>
                <a:cs typeface="Microsoft YaHei"/>
              </a:rPr>
              <a:t>只做匿名化、汇总化统计（如班级整体画像）</a:t>
            </a:r>
          </a:p>
        </p:txBody>
      </p:sp>
      <p:sp>
        <p:nvSpPr>
          <p:cNvPr id="51" name="Oval 50"/>
          <p:cNvSpPr/>
          <p:nvPr/>
        </p:nvSpPr>
        <p:spPr>
          <a:xfrm>
            <a:off x="6428232" y="4846320"/>
            <a:ext cx="100584" cy="100584"/>
          </a:xfrm>
          <a:prstGeom prst="ellipse">
            <a:avLst/>
          </a:prstGeom>
          <a:solidFill>
            <a:srgbClr val="8B5CF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2" name="TextBox 51"/>
          <p:cNvSpPr txBox="1"/>
          <p:nvPr/>
        </p:nvSpPr>
        <p:spPr>
          <a:xfrm>
            <a:off x="6684264" y="4764024"/>
            <a:ext cx="4544568" cy="457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250" b="0" i="0">
                <a:solidFill>
                  <a:srgbClr val="475569"/>
                </a:solidFill>
                <a:latin typeface="Microsoft YaHei"/>
                <a:ea typeface="Microsoft YaHei"/>
                <a:cs typeface="Microsoft YaHei"/>
              </a:rPr>
              <a:t>不采集学生个人标识信息</a:t>
            </a:r>
          </a:p>
        </p:txBody>
      </p:sp>
      <p:sp>
        <p:nvSpPr>
          <p:cNvPr id="53" name="Oval 52"/>
          <p:cNvSpPr/>
          <p:nvPr/>
        </p:nvSpPr>
        <p:spPr>
          <a:xfrm>
            <a:off x="6428232" y="5266944"/>
            <a:ext cx="100584" cy="100584"/>
          </a:xfrm>
          <a:prstGeom prst="ellipse">
            <a:avLst/>
          </a:prstGeom>
          <a:solidFill>
            <a:srgbClr val="8B5CF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4" name="TextBox 53"/>
          <p:cNvSpPr txBox="1"/>
          <p:nvPr/>
        </p:nvSpPr>
        <p:spPr>
          <a:xfrm>
            <a:off x="6684264" y="5184648"/>
            <a:ext cx="4544568" cy="457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250" b="0" i="0">
                <a:solidFill>
                  <a:srgbClr val="475569"/>
                </a:solidFill>
                <a:latin typeface="Microsoft YaHei"/>
                <a:ea typeface="Microsoft YaHei"/>
                <a:cs typeface="Microsoft YaHei"/>
              </a:rPr>
              <a:t>符合未成年人个人信息保护要求</a:t>
            </a:r>
          </a:p>
        </p:txBody>
      </p:sp>
      <p:sp>
        <p:nvSpPr>
          <p:cNvPr id="55" name="TextBox 54"/>
          <p:cNvSpPr txBox="1"/>
          <p:nvPr/>
        </p:nvSpPr>
        <p:spPr>
          <a:xfrm>
            <a:off x="11247120" y="6437376"/>
            <a:ext cx="64008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/>
            <a:r>
              <a:rPr sz="900" b="0" i="0">
                <a:solidFill>
                  <a:srgbClr val="64748B"/>
                </a:solidFill>
                <a:latin typeface="Microsoft YaHei"/>
                <a:ea typeface="Microsoft YaHei"/>
                <a:cs typeface="Microsoft YaHei"/>
              </a:rPr>
              <a:t>12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Oval 1"/>
          <p:cNvSpPr/>
          <p:nvPr/>
        </p:nvSpPr>
        <p:spPr>
          <a:xfrm>
            <a:off x="8778240" y="-1828800"/>
            <a:ext cx="5486400" cy="5486400"/>
          </a:xfrm>
          <a:prstGeom prst="ellipse">
            <a:avLst/>
          </a:prstGeom>
          <a:gradFill rotWithShape="1">
            <a:gsLst>
              <a:gs pos="0">
                <a:srgbClr val="4B7BFF">
                  <a:alpha val="12000"/>
                </a:srgbClr>
              </a:gs>
              <a:gs pos="100000">
                <a:srgbClr val="8B5CF6">
                  <a:alpha val="12000"/>
                </a:srgbClr>
              </a:gs>
            </a:gsLst>
            <a:lin scaled="0" ang="8100000"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Oval 2"/>
          <p:cNvSpPr/>
          <p:nvPr/>
        </p:nvSpPr>
        <p:spPr>
          <a:xfrm>
            <a:off x="-2011680" y="4023360"/>
            <a:ext cx="5486400" cy="5486400"/>
          </a:xfrm>
          <a:prstGeom prst="ellipse">
            <a:avLst/>
          </a:prstGeom>
          <a:gradFill rotWithShape="1">
            <a:gsLst>
              <a:gs pos="0">
                <a:srgbClr val="8B5CF6">
                  <a:alpha val="12000"/>
                </a:srgbClr>
              </a:gs>
              <a:gs pos="100000">
                <a:srgbClr val="64748B">
                  <a:alpha val="12000"/>
                </a:srgbClr>
              </a:gs>
            </a:gsLst>
            <a:lin scaled="0" ang="8100000"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Rectangle 3"/>
          <p:cNvSpPr/>
          <p:nvPr/>
        </p:nvSpPr>
        <p:spPr>
          <a:xfrm>
            <a:off x="0" y="0"/>
            <a:ext cx="12191695" cy="109728"/>
          </a:xfrm>
          <a:prstGeom prst="rect">
            <a:avLst/>
          </a:prstGeom>
          <a:gradFill rotWithShape="1">
            <a:gsLst>
              <a:gs pos="0">
                <a:srgbClr val="4B7BFF"/>
              </a:gs>
              <a:gs pos="100000">
                <a:srgbClr val="8B5CF6"/>
              </a:gs>
            </a:gsLst>
            <a:lin scaled="0" ang="5400000"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Rounded Rectangle 4"/>
          <p:cNvSpPr/>
          <p:nvPr/>
        </p:nvSpPr>
        <p:spPr>
          <a:xfrm>
            <a:off x="548640" y="384048"/>
            <a:ext cx="457200" cy="457200"/>
          </a:xfrm>
          <a:prstGeom prst="roundRect">
            <a:avLst/>
          </a:prstGeom>
          <a:gradFill rotWithShape="1">
            <a:gsLst>
              <a:gs pos="0">
                <a:srgbClr val="4B7BFF"/>
              </a:gs>
              <a:gs pos="100000">
                <a:srgbClr val="8B5CF6"/>
              </a:gs>
            </a:gsLst>
            <a:lin scaled="0" ang="8100000"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1143000" y="365760"/>
            <a:ext cx="10515600" cy="4114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2300" b="1" i="0">
                <a:solidFill>
                  <a:srgbClr val="1E293B"/>
                </a:solidFill>
                <a:latin typeface="Microsoft YaHei"/>
                <a:ea typeface="Microsoft YaHei"/>
                <a:cs typeface="Microsoft YaHei"/>
              </a:rPr>
              <a:t>专业录制 + 三级审核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143000" y="786384"/>
            <a:ext cx="1051560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200" b="0" i="0">
                <a:solidFill>
                  <a:srgbClr val="64748B"/>
                </a:solidFill>
                <a:latin typeface="Microsoft YaHei"/>
                <a:ea typeface="Microsoft YaHei"/>
                <a:cs typeface="Microsoft YaHei"/>
              </a:rPr>
              <a:t>二、课程体系设计 · 课程制作标准</a:t>
            </a:r>
          </a:p>
        </p:txBody>
      </p:sp>
      <p:sp>
        <p:nvSpPr>
          <p:cNvPr id="8" name="Rectangle 7"/>
          <p:cNvSpPr/>
          <p:nvPr/>
        </p:nvSpPr>
        <p:spPr>
          <a:xfrm>
            <a:off x="1143000" y="1097280"/>
            <a:ext cx="2011680" cy="54864"/>
          </a:xfrm>
          <a:prstGeom prst="rect">
            <a:avLst/>
          </a:prstGeom>
          <a:gradFill rotWithShape="1">
            <a:gsLst>
              <a:gs pos="0">
                <a:srgbClr val="4B7BFF"/>
              </a:gs>
              <a:gs pos="100000">
                <a:srgbClr val="8B5CF6"/>
              </a:gs>
            </a:gsLst>
            <a:lin scaled="0" ang="0"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548640" y="6455664"/>
            <a:ext cx="822960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900" b="0" i="0">
                <a:solidFill>
                  <a:srgbClr val="64748B"/>
                </a:solidFill>
                <a:latin typeface="Microsoft YaHei"/>
                <a:ea typeface="Microsoft YaHei"/>
                <a:cs typeface="Microsoft YaHei"/>
              </a:rPr>
              <a:t>心成长·向未来 · K12 心理健康素养提升计划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640080" y="1463040"/>
            <a:ext cx="5394960" cy="2057400"/>
          </a:xfrm>
          <a:prstGeom prst="roundRect">
            <a:avLst/>
          </a:prstGeom>
          <a:solidFill>
            <a:srgbClr val="F8FAF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Rounded Rectangle 10"/>
          <p:cNvSpPr/>
          <p:nvPr/>
        </p:nvSpPr>
        <p:spPr>
          <a:xfrm>
            <a:off x="640080" y="1463040"/>
            <a:ext cx="91440" cy="2057400"/>
          </a:xfrm>
          <a:prstGeom prst="roundRect">
            <a:avLst/>
          </a:prstGeom>
          <a:solidFill>
            <a:srgbClr val="4B7B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Oval 11"/>
          <p:cNvSpPr/>
          <p:nvPr/>
        </p:nvSpPr>
        <p:spPr>
          <a:xfrm>
            <a:off x="914400" y="1719072"/>
            <a:ext cx="384048" cy="384048"/>
          </a:xfrm>
          <a:prstGeom prst="ellipse">
            <a:avLst/>
          </a:prstGeom>
          <a:solidFill>
            <a:srgbClr val="4B7B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914400" y="1719072"/>
            <a:ext cx="384048" cy="38404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ctr"/>
            <a:r>
              <a:rPr sz="1500" b="1" i="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1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463040" y="1664208"/>
            <a:ext cx="4297680" cy="457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600" b="1" i="0">
                <a:solidFill>
                  <a:srgbClr val="8B5CF6"/>
                </a:solidFill>
                <a:latin typeface="Microsoft YaHei"/>
                <a:ea typeface="Microsoft YaHei"/>
                <a:cs typeface="Microsoft YaHei"/>
              </a:rPr>
              <a:t>录制规格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932688" y="2331720"/>
            <a:ext cx="4846320" cy="10972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350" b="0" i="0">
                <a:solidFill>
                  <a:srgbClr val="475569"/>
                </a:solidFill>
                <a:latin typeface="Microsoft YaHei"/>
                <a:ea typeface="Microsoft YaHei"/>
                <a:cs typeface="Microsoft YaHei"/>
              </a:rPr>
              <a:t>1080P 及以上，专业布光与收音，双机位（主讲 + 情境）；字幕合规，逐字稿齐全。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6217920" y="1463040"/>
            <a:ext cx="5394960" cy="2057400"/>
          </a:xfrm>
          <a:prstGeom prst="roundRect">
            <a:avLst/>
          </a:prstGeom>
          <a:solidFill>
            <a:srgbClr val="F8FAF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Rounded Rectangle 16"/>
          <p:cNvSpPr/>
          <p:nvPr/>
        </p:nvSpPr>
        <p:spPr>
          <a:xfrm>
            <a:off x="6217920" y="1463040"/>
            <a:ext cx="91440" cy="2057400"/>
          </a:xfrm>
          <a:prstGeom prst="roundRect">
            <a:avLst/>
          </a:prstGeom>
          <a:solidFill>
            <a:srgbClr val="8B5CF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Oval 17"/>
          <p:cNvSpPr/>
          <p:nvPr/>
        </p:nvSpPr>
        <p:spPr>
          <a:xfrm>
            <a:off x="6492240" y="1719072"/>
            <a:ext cx="384048" cy="384048"/>
          </a:xfrm>
          <a:prstGeom prst="ellipse">
            <a:avLst/>
          </a:prstGeom>
          <a:solidFill>
            <a:srgbClr val="4B7B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6492240" y="1719072"/>
            <a:ext cx="384048" cy="38404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ctr"/>
            <a:r>
              <a:rPr sz="1500" b="1" i="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2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7040880" y="1664208"/>
            <a:ext cx="4297680" cy="457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600" b="1" i="0">
                <a:solidFill>
                  <a:srgbClr val="8B5CF6"/>
                </a:solidFill>
                <a:latin typeface="Microsoft YaHei"/>
                <a:ea typeface="Microsoft YaHei"/>
                <a:cs typeface="Microsoft YaHei"/>
              </a:rPr>
              <a:t>内容规格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6510528" y="2331720"/>
            <a:ext cx="4846320" cy="10972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350" b="0" i="0">
                <a:solidFill>
                  <a:srgbClr val="475569"/>
                </a:solidFill>
                <a:latin typeface="Microsoft YaHei"/>
                <a:ea typeface="Microsoft YaHei"/>
                <a:cs typeface="Microsoft YaHei"/>
              </a:rPr>
              <a:t>每节配套“课程大纲 + 逐字稿 + 课件 + 课后任务单”四件套。</a:t>
            </a:r>
          </a:p>
        </p:txBody>
      </p:sp>
      <p:sp>
        <p:nvSpPr>
          <p:cNvPr id="22" name="Rounded Rectangle 21"/>
          <p:cNvSpPr/>
          <p:nvPr/>
        </p:nvSpPr>
        <p:spPr>
          <a:xfrm>
            <a:off x="640080" y="3703320"/>
            <a:ext cx="5394960" cy="2057400"/>
          </a:xfrm>
          <a:prstGeom prst="roundRect">
            <a:avLst/>
          </a:prstGeom>
          <a:solidFill>
            <a:srgbClr val="F8FAF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3" name="Rounded Rectangle 22"/>
          <p:cNvSpPr/>
          <p:nvPr/>
        </p:nvSpPr>
        <p:spPr>
          <a:xfrm>
            <a:off x="640080" y="3703320"/>
            <a:ext cx="91440" cy="2057400"/>
          </a:xfrm>
          <a:prstGeom prst="roundRect">
            <a:avLst/>
          </a:prstGeom>
          <a:solidFill>
            <a:srgbClr val="4B7B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Oval 23"/>
          <p:cNvSpPr/>
          <p:nvPr/>
        </p:nvSpPr>
        <p:spPr>
          <a:xfrm>
            <a:off x="914400" y="3959352"/>
            <a:ext cx="384048" cy="384048"/>
          </a:xfrm>
          <a:prstGeom prst="ellipse">
            <a:avLst/>
          </a:prstGeom>
          <a:solidFill>
            <a:srgbClr val="4B7B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5" name="TextBox 24"/>
          <p:cNvSpPr txBox="1"/>
          <p:nvPr/>
        </p:nvSpPr>
        <p:spPr>
          <a:xfrm>
            <a:off x="914400" y="3959352"/>
            <a:ext cx="384048" cy="38404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ctr"/>
            <a:r>
              <a:rPr sz="1500" b="1" i="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3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1463040" y="3904488"/>
            <a:ext cx="4297680" cy="457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600" b="1" i="0">
                <a:solidFill>
                  <a:srgbClr val="8B5CF6"/>
                </a:solidFill>
                <a:latin typeface="Microsoft YaHei"/>
                <a:ea typeface="Microsoft YaHei"/>
                <a:cs typeface="Microsoft YaHei"/>
              </a:rPr>
              <a:t>制作流程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932688" y="4572000"/>
            <a:ext cx="4846320" cy="10972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350" b="0" i="0">
                <a:solidFill>
                  <a:srgbClr val="475569"/>
                </a:solidFill>
                <a:latin typeface="Microsoft YaHei"/>
                <a:ea typeface="Microsoft YaHei"/>
                <a:cs typeface="Microsoft YaHei"/>
              </a:rPr>
              <a:t>脚本撰写 → 章节初审 → 专家复审 → 拍摄录制 → 后期剪辑 → 终审上线。</a:t>
            </a:r>
          </a:p>
        </p:txBody>
      </p:sp>
      <p:sp>
        <p:nvSpPr>
          <p:cNvPr id="28" name="Rounded Rectangle 27"/>
          <p:cNvSpPr/>
          <p:nvPr/>
        </p:nvSpPr>
        <p:spPr>
          <a:xfrm>
            <a:off x="6217920" y="3703320"/>
            <a:ext cx="5394960" cy="2057400"/>
          </a:xfrm>
          <a:prstGeom prst="roundRect">
            <a:avLst/>
          </a:prstGeom>
          <a:solidFill>
            <a:srgbClr val="F8FAF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9" name="Rounded Rectangle 28"/>
          <p:cNvSpPr/>
          <p:nvPr/>
        </p:nvSpPr>
        <p:spPr>
          <a:xfrm>
            <a:off x="6217920" y="3703320"/>
            <a:ext cx="91440" cy="2057400"/>
          </a:xfrm>
          <a:prstGeom prst="roundRect">
            <a:avLst/>
          </a:prstGeom>
          <a:solidFill>
            <a:srgbClr val="8B5CF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0" name="Oval 29"/>
          <p:cNvSpPr/>
          <p:nvPr/>
        </p:nvSpPr>
        <p:spPr>
          <a:xfrm>
            <a:off x="6492240" y="3959352"/>
            <a:ext cx="384048" cy="384048"/>
          </a:xfrm>
          <a:prstGeom prst="ellipse">
            <a:avLst/>
          </a:prstGeom>
          <a:solidFill>
            <a:srgbClr val="4B7B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1" name="TextBox 30"/>
          <p:cNvSpPr txBox="1"/>
          <p:nvPr/>
        </p:nvSpPr>
        <p:spPr>
          <a:xfrm>
            <a:off x="6492240" y="3959352"/>
            <a:ext cx="384048" cy="38404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ctr"/>
            <a:r>
              <a:rPr sz="1500" b="1" i="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4</a:t>
            </a:r>
          </a:p>
        </p:txBody>
      </p:sp>
      <p:sp>
        <p:nvSpPr>
          <p:cNvPr id="32" name="TextBox 31"/>
          <p:cNvSpPr txBox="1"/>
          <p:nvPr/>
        </p:nvSpPr>
        <p:spPr>
          <a:xfrm>
            <a:off x="7040880" y="3904488"/>
            <a:ext cx="4297680" cy="457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600" b="1" i="0">
                <a:solidFill>
                  <a:srgbClr val="8B5CF6"/>
                </a:solidFill>
                <a:latin typeface="Microsoft YaHei"/>
                <a:ea typeface="Microsoft YaHei"/>
                <a:cs typeface="Microsoft YaHei"/>
              </a:rPr>
              <a:t>合规标准</a:t>
            </a:r>
          </a:p>
        </p:txBody>
      </p:sp>
      <p:sp>
        <p:nvSpPr>
          <p:cNvPr id="33" name="TextBox 32"/>
          <p:cNvSpPr txBox="1"/>
          <p:nvPr/>
        </p:nvSpPr>
        <p:spPr>
          <a:xfrm>
            <a:off x="6510528" y="4572000"/>
            <a:ext cx="4846320" cy="10972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350" b="0" i="0">
                <a:solidFill>
                  <a:srgbClr val="475569"/>
                </a:solidFill>
                <a:latin typeface="Microsoft YaHei"/>
                <a:ea typeface="Microsoft YaHei"/>
                <a:cs typeface="Microsoft YaHei"/>
              </a:rPr>
              <a:t>课程内容实行三级审核（课程负责人初审、教学主管复审、项目负责人终审），符合国家政策法规与行业规范。</a:t>
            </a:r>
          </a:p>
        </p:txBody>
      </p:sp>
      <p:sp>
        <p:nvSpPr>
          <p:cNvPr id="34" name="TextBox 33"/>
          <p:cNvSpPr txBox="1"/>
          <p:nvPr/>
        </p:nvSpPr>
        <p:spPr>
          <a:xfrm>
            <a:off x="11247120" y="6437376"/>
            <a:ext cx="64008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/>
            <a:r>
              <a:rPr sz="900" b="0" i="0">
                <a:solidFill>
                  <a:srgbClr val="64748B"/>
                </a:solidFill>
                <a:latin typeface="Microsoft YaHei"/>
                <a:ea typeface="Microsoft YaHei"/>
                <a:cs typeface="Microsoft YaHei"/>
              </a:rPr>
              <a:t>13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Oval 1"/>
          <p:cNvSpPr/>
          <p:nvPr/>
        </p:nvSpPr>
        <p:spPr>
          <a:xfrm>
            <a:off x="8778240" y="-1828800"/>
            <a:ext cx="5486400" cy="5486400"/>
          </a:xfrm>
          <a:prstGeom prst="ellipse">
            <a:avLst/>
          </a:prstGeom>
          <a:gradFill rotWithShape="1">
            <a:gsLst>
              <a:gs pos="0">
                <a:srgbClr val="4B7BFF">
                  <a:alpha val="12000"/>
                </a:srgbClr>
              </a:gs>
              <a:gs pos="100000">
                <a:srgbClr val="8B5CF6">
                  <a:alpha val="12000"/>
                </a:srgbClr>
              </a:gs>
            </a:gsLst>
            <a:lin scaled="0" ang="8100000"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Oval 2"/>
          <p:cNvSpPr/>
          <p:nvPr/>
        </p:nvSpPr>
        <p:spPr>
          <a:xfrm>
            <a:off x="-2011680" y="4023360"/>
            <a:ext cx="5486400" cy="5486400"/>
          </a:xfrm>
          <a:prstGeom prst="ellipse">
            <a:avLst/>
          </a:prstGeom>
          <a:gradFill rotWithShape="1">
            <a:gsLst>
              <a:gs pos="0">
                <a:srgbClr val="8B5CF6">
                  <a:alpha val="12000"/>
                </a:srgbClr>
              </a:gs>
              <a:gs pos="100000">
                <a:srgbClr val="64748B">
                  <a:alpha val="12000"/>
                </a:srgbClr>
              </a:gs>
            </a:gsLst>
            <a:lin scaled="0" ang="8100000"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Rectangle 3"/>
          <p:cNvSpPr/>
          <p:nvPr/>
        </p:nvSpPr>
        <p:spPr>
          <a:xfrm>
            <a:off x="0" y="0"/>
            <a:ext cx="12191695" cy="109728"/>
          </a:xfrm>
          <a:prstGeom prst="rect">
            <a:avLst/>
          </a:prstGeom>
          <a:gradFill rotWithShape="1">
            <a:gsLst>
              <a:gs pos="0">
                <a:srgbClr val="4B7BFF"/>
              </a:gs>
              <a:gs pos="100000">
                <a:srgbClr val="8B5CF6"/>
              </a:gs>
            </a:gsLst>
            <a:lin scaled="0" ang="5400000"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Rounded Rectangle 4"/>
          <p:cNvSpPr/>
          <p:nvPr/>
        </p:nvSpPr>
        <p:spPr>
          <a:xfrm>
            <a:off x="548640" y="384048"/>
            <a:ext cx="457200" cy="457200"/>
          </a:xfrm>
          <a:prstGeom prst="roundRect">
            <a:avLst/>
          </a:prstGeom>
          <a:gradFill rotWithShape="1">
            <a:gsLst>
              <a:gs pos="0">
                <a:srgbClr val="4B7BFF"/>
              </a:gs>
              <a:gs pos="100000">
                <a:srgbClr val="8B5CF6"/>
              </a:gs>
            </a:gsLst>
            <a:lin scaled="0" ang="8100000"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1143000" y="365760"/>
            <a:ext cx="10515600" cy="4114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2300" b="1" i="0">
                <a:solidFill>
                  <a:srgbClr val="1E293B"/>
                </a:solidFill>
                <a:latin typeface="Microsoft YaHei"/>
                <a:ea typeface="Microsoft YaHei"/>
                <a:cs typeface="Microsoft YaHei"/>
              </a:rPr>
              <a:t>定位公益科普，守住内容边界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143000" y="786384"/>
            <a:ext cx="1051560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200" b="0" i="0">
                <a:solidFill>
                  <a:srgbClr val="64748B"/>
                </a:solidFill>
                <a:latin typeface="Microsoft YaHei"/>
                <a:ea typeface="Microsoft YaHei"/>
                <a:cs typeface="Microsoft YaHei"/>
              </a:rPr>
              <a:t>二、课程体系设计 · 权威性 · 合规 · 边界</a:t>
            </a:r>
          </a:p>
        </p:txBody>
      </p:sp>
      <p:sp>
        <p:nvSpPr>
          <p:cNvPr id="8" name="Rectangle 7"/>
          <p:cNvSpPr/>
          <p:nvPr/>
        </p:nvSpPr>
        <p:spPr>
          <a:xfrm>
            <a:off x="1143000" y="1097280"/>
            <a:ext cx="2011680" cy="54864"/>
          </a:xfrm>
          <a:prstGeom prst="rect">
            <a:avLst/>
          </a:prstGeom>
          <a:gradFill rotWithShape="1">
            <a:gsLst>
              <a:gs pos="0">
                <a:srgbClr val="4B7BFF"/>
              </a:gs>
              <a:gs pos="100000">
                <a:srgbClr val="8B5CF6"/>
              </a:gs>
            </a:gsLst>
            <a:lin scaled="0" ang="0"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548640" y="6455664"/>
            <a:ext cx="822960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900" b="0" i="0">
                <a:solidFill>
                  <a:srgbClr val="64748B"/>
                </a:solidFill>
                <a:latin typeface="Microsoft YaHei"/>
                <a:ea typeface="Microsoft YaHei"/>
                <a:cs typeface="Microsoft YaHei"/>
              </a:rPr>
              <a:t>心成长·向未来 · K12 心理健康素养提升计划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640080" y="1417320"/>
            <a:ext cx="5349240" cy="4023360"/>
          </a:xfrm>
          <a:prstGeom prst="roundRect">
            <a:avLst/>
          </a:prstGeom>
          <a:solidFill>
            <a:srgbClr val="F8FAF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Rounded Rectangle 10"/>
          <p:cNvSpPr/>
          <p:nvPr/>
        </p:nvSpPr>
        <p:spPr>
          <a:xfrm>
            <a:off x="640080" y="1417320"/>
            <a:ext cx="91440" cy="4023360"/>
          </a:xfrm>
          <a:prstGeom prst="roundRect">
            <a:avLst/>
          </a:prstGeom>
          <a:gradFill rotWithShape="1">
            <a:gsLst>
              <a:gs pos="0">
                <a:srgbClr val="4B7BFF"/>
              </a:gs>
              <a:gs pos="100000">
                <a:srgbClr val="8B5CF6"/>
              </a:gs>
            </a:gsLst>
            <a:lin scaled="0" ang="5400000"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Rounded Rectangle 11"/>
          <p:cNvSpPr/>
          <p:nvPr/>
        </p:nvSpPr>
        <p:spPr>
          <a:xfrm>
            <a:off x="841247" y="1600200"/>
            <a:ext cx="457200" cy="457200"/>
          </a:xfrm>
          <a:prstGeom prst="roundRect">
            <a:avLst/>
          </a:prstGeom>
          <a:solidFill>
            <a:srgbClr val="FFFFFF"/>
          </a:solidFill>
          <a:ln w="25400" cap="rnd">
            <a:solidFill>
              <a:srgbClr val="4B7BFF"/>
            </a:solidFill>
            <a:round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Freeform 12"/>
          <p:cNvSpPr/>
          <p:nvPr/>
        </p:nvSpPr>
        <p:spPr>
          <a:xfrm>
            <a:off x="973835" y="1725473"/>
            <a:ext cx="192024" cy="210312"/>
          </a:xfrm>
          <a:custGeom>
            <a:avLst/>
            <a:gdLst/>
            <a:ahLst/>
            <a:cxnLst/>
            <a:rect l="l" t="t" r="r" b="b"/>
            <a:pathLst>
              <a:path w="210" h="230">
                <a:moveTo>
                  <a:pt x="105" y="0"/>
                </a:moveTo>
                <a:lnTo>
                  <a:pt x="210" y="50"/>
                </a:lnTo>
                <a:lnTo>
                  <a:pt x="210" y="138"/>
                </a:lnTo>
                <a:lnTo>
                  <a:pt x="105" y="230"/>
                </a:lnTo>
                <a:lnTo>
                  <a:pt x="0" y="138"/>
                </a:lnTo>
                <a:lnTo>
                  <a:pt x="0" y="50"/>
                </a:lnTo>
                <a:lnTo>
                  <a:pt x="105" y="0"/>
                </a:lnTo>
                <a:close/>
              </a:path>
            </a:pathLst>
          </a:custGeom>
          <a:noFill/>
          <a:ln w="25400" cap="rnd">
            <a:solidFill>
              <a:srgbClr val="4B7BFF"/>
            </a:solidFill>
            <a:round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1417319" y="1618488"/>
            <a:ext cx="4343400" cy="3657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500" b="1" i="0">
                <a:solidFill>
                  <a:srgbClr val="4B7BFF"/>
                </a:solidFill>
                <a:latin typeface="Microsoft YaHei"/>
                <a:ea typeface="Microsoft YaHei"/>
                <a:cs typeface="Microsoft YaHei"/>
              </a:rPr>
              <a:t>权威性与定位</a:t>
            </a:r>
          </a:p>
        </p:txBody>
      </p:sp>
      <p:sp>
        <p:nvSpPr>
          <p:cNvPr id="15" name="Oval 14"/>
          <p:cNvSpPr/>
          <p:nvPr/>
        </p:nvSpPr>
        <p:spPr>
          <a:xfrm>
            <a:off x="896112" y="2231136"/>
            <a:ext cx="100584" cy="100584"/>
          </a:xfrm>
          <a:prstGeom prst="ellipse">
            <a:avLst/>
          </a:prstGeom>
          <a:solidFill>
            <a:srgbClr val="4B7B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1152144" y="2148840"/>
            <a:ext cx="4544568" cy="457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250" b="0" i="0">
                <a:solidFill>
                  <a:srgbClr val="475569"/>
                </a:solidFill>
                <a:latin typeface="Microsoft YaHei"/>
                <a:ea typeface="Microsoft YaHei"/>
                <a:cs typeface="Microsoft YaHei"/>
              </a:rPr>
              <a:t>对外一律称“心理健康公益科普资源（宣传片）”</a:t>
            </a:r>
          </a:p>
        </p:txBody>
      </p:sp>
      <p:sp>
        <p:nvSpPr>
          <p:cNvPr id="17" name="Oval 16"/>
          <p:cNvSpPr/>
          <p:nvPr/>
        </p:nvSpPr>
        <p:spPr>
          <a:xfrm>
            <a:off x="896112" y="2651760"/>
            <a:ext cx="100584" cy="100584"/>
          </a:xfrm>
          <a:prstGeom prst="ellipse">
            <a:avLst/>
          </a:prstGeom>
          <a:solidFill>
            <a:srgbClr val="4B7B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1152144" y="2569464"/>
            <a:ext cx="4544568" cy="457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250" b="0" i="0">
                <a:solidFill>
                  <a:srgbClr val="475569"/>
                </a:solidFill>
                <a:latin typeface="Microsoft YaHei"/>
                <a:ea typeface="Microsoft YaHei"/>
                <a:cs typeface="Microsoft YaHei"/>
              </a:rPr>
              <a:t>不是课程教材或读本，避免落入教育材料审定范围</a:t>
            </a:r>
          </a:p>
        </p:txBody>
      </p:sp>
      <p:sp>
        <p:nvSpPr>
          <p:cNvPr id="19" name="Oval 18"/>
          <p:cNvSpPr/>
          <p:nvPr/>
        </p:nvSpPr>
        <p:spPr>
          <a:xfrm>
            <a:off x="896112" y="3072384"/>
            <a:ext cx="100584" cy="100584"/>
          </a:xfrm>
          <a:prstGeom prst="ellipse">
            <a:avLst/>
          </a:prstGeom>
          <a:solidFill>
            <a:srgbClr val="4B7B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1152144" y="2990088"/>
            <a:ext cx="4544568" cy="457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250" b="0" i="0">
                <a:solidFill>
                  <a:srgbClr val="475569"/>
                </a:solidFill>
                <a:latin typeface="Microsoft YaHei"/>
                <a:ea typeface="Microsoft YaHei"/>
                <a:cs typeface="Microsoft YaHei"/>
              </a:rPr>
              <a:t>依托华东师大、北师大通道，提供三种背书模式：顾问指导 / 联合署名 / 成果评审</a:t>
            </a:r>
          </a:p>
        </p:txBody>
      </p:sp>
      <p:sp>
        <p:nvSpPr>
          <p:cNvPr id="21" name="Rounded Rectangle 20"/>
          <p:cNvSpPr/>
          <p:nvPr/>
        </p:nvSpPr>
        <p:spPr>
          <a:xfrm>
            <a:off x="6172200" y="1417320"/>
            <a:ext cx="5349240" cy="1965960"/>
          </a:xfrm>
          <a:prstGeom prst="roundRect">
            <a:avLst/>
          </a:prstGeom>
          <a:solidFill>
            <a:srgbClr val="F8FAF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Rounded Rectangle 21"/>
          <p:cNvSpPr/>
          <p:nvPr/>
        </p:nvSpPr>
        <p:spPr>
          <a:xfrm>
            <a:off x="6172200" y="1417320"/>
            <a:ext cx="91440" cy="1965960"/>
          </a:xfrm>
          <a:prstGeom prst="roundRect">
            <a:avLst/>
          </a:prstGeom>
          <a:gradFill rotWithShape="1">
            <a:gsLst>
              <a:gs pos="0">
                <a:srgbClr val="4B7BFF"/>
              </a:gs>
              <a:gs pos="100000">
                <a:srgbClr val="8B5CF6"/>
              </a:gs>
            </a:gsLst>
            <a:lin scaled="0" ang="5400000"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3" name="Rounded Rectangle 22"/>
          <p:cNvSpPr/>
          <p:nvPr/>
        </p:nvSpPr>
        <p:spPr>
          <a:xfrm>
            <a:off x="6373368" y="1600200"/>
            <a:ext cx="457200" cy="457200"/>
          </a:xfrm>
          <a:prstGeom prst="roundRect">
            <a:avLst/>
          </a:prstGeom>
          <a:solidFill>
            <a:srgbClr val="FFFFFF"/>
          </a:solidFill>
          <a:ln w="25400" cap="rnd">
            <a:solidFill>
              <a:srgbClr val="8B5CF6"/>
            </a:solidFill>
            <a:round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Freeform 23"/>
          <p:cNvSpPr/>
          <p:nvPr/>
        </p:nvSpPr>
        <p:spPr>
          <a:xfrm>
            <a:off x="6528816" y="1764792"/>
            <a:ext cx="152705" cy="132588"/>
          </a:xfrm>
          <a:custGeom>
            <a:avLst/>
            <a:gdLst/>
            <a:ahLst/>
            <a:cxnLst/>
            <a:rect l="l" t="t" r="r" b="b"/>
            <a:pathLst>
              <a:path w="167" h="145">
                <a:moveTo>
                  <a:pt x="0" y="83"/>
                </a:moveTo>
                <a:lnTo>
                  <a:pt x="60" y="145"/>
                </a:lnTo>
                <a:lnTo>
                  <a:pt x="167" y="0"/>
                </a:lnTo>
              </a:path>
            </a:pathLst>
          </a:custGeom>
          <a:noFill/>
          <a:ln w="25400" cap="rnd">
            <a:solidFill>
              <a:srgbClr val="8B5CF6"/>
            </a:solidFill>
            <a:round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5" name="TextBox 24"/>
          <p:cNvSpPr txBox="1"/>
          <p:nvPr/>
        </p:nvSpPr>
        <p:spPr>
          <a:xfrm>
            <a:off x="6949440" y="1618488"/>
            <a:ext cx="4343400" cy="3657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500" b="1" i="0">
                <a:solidFill>
                  <a:srgbClr val="8B5CF6"/>
                </a:solidFill>
                <a:latin typeface="Microsoft YaHei"/>
                <a:ea typeface="Microsoft YaHei"/>
                <a:cs typeface="Microsoft YaHei"/>
              </a:rPr>
              <a:t>内容边界</a:t>
            </a:r>
          </a:p>
        </p:txBody>
      </p:sp>
      <p:sp>
        <p:nvSpPr>
          <p:cNvPr id="26" name="Oval 25"/>
          <p:cNvSpPr/>
          <p:nvPr/>
        </p:nvSpPr>
        <p:spPr>
          <a:xfrm>
            <a:off x="6428232" y="2231136"/>
            <a:ext cx="100584" cy="100584"/>
          </a:xfrm>
          <a:prstGeom prst="ellipse">
            <a:avLst/>
          </a:prstGeom>
          <a:solidFill>
            <a:srgbClr val="8B5CF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7" name="TextBox 26"/>
          <p:cNvSpPr txBox="1"/>
          <p:nvPr/>
        </p:nvSpPr>
        <p:spPr>
          <a:xfrm>
            <a:off x="6684264" y="2148840"/>
            <a:ext cx="4544568" cy="457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250" b="0" i="0">
                <a:solidFill>
                  <a:srgbClr val="475569"/>
                </a:solidFill>
                <a:latin typeface="Microsoft YaHei"/>
                <a:ea typeface="Microsoft YaHei"/>
                <a:cs typeface="Microsoft YaHei"/>
              </a:rPr>
              <a:t>不诊断、不治疗，只做教育、识别与转介</a:t>
            </a:r>
          </a:p>
        </p:txBody>
      </p:sp>
      <p:sp>
        <p:nvSpPr>
          <p:cNvPr id="28" name="Oval 27"/>
          <p:cNvSpPr/>
          <p:nvPr/>
        </p:nvSpPr>
        <p:spPr>
          <a:xfrm>
            <a:off x="6428232" y="2651760"/>
            <a:ext cx="100584" cy="100584"/>
          </a:xfrm>
          <a:prstGeom prst="ellipse">
            <a:avLst/>
          </a:prstGeom>
          <a:solidFill>
            <a:srgbClr val="8B5CF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9" name="TextBox 28"/>
          <p:cNvSpPr txBox="1"/>
          <p:nvPr/>
        </p:nvSpPr>
        <p:spPr>
          <a:xfrm>
            <a:off x="6684264" y="2569464"/>
            <a:ext cx="4544568" cy="457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250" b="0" i="0">
                <a:solidFill>
                  <a:srgbClr val="475569"/>
                </a:solidFill>
                <a:latin typeface="Microsoft YaHei"/>
                <a:ea typeface="Microsoft YaHei"/>
                <a:cs typeface="Microsoft YaHei"/>
              </a:rPr>
              <a:t>坚持发展性、预防性导向</a:t>
            </a:r>
          </a:p>
        </p:txBody>
      </p:sp>
      <p:sp>
        <p:nvSpPr>
          <p:cNvPr id="30" name="Oval 29"/>
          <p:cNvSpPr/>
          <p:nvPr/>
        </p:nvSpPr>
        <p:spPr>
          <a:xfrm>
            <a:off x="6428232" y="3072384"/>
            <a:ext cx="100584" cy="100584"/>
          </a:xfrm>
          <a:prstGeom prst="ellipse">
            <a:avLst/>
          </a:prstGeom>
          <a:solidFill>
            <a:srgbClr val="8B5CF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1" name="TextBox 30"/>
          <p:cNvSpPr txBox="1"/>
          <p:nvPr/>
        </p:nvSpPr>
        <p:spPr>
          <a:xfrm>
            <a:off x="6684264" y="2990088"/>
            <a:ext cx="4544568" cy="457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250" b="0" i="0">
                <a:solidFill>
                  <a:srgbClr val="475569"/>
                </a:solidFill>
                <a:latin typeface="Microsoft YaHei"/>
                <a:ea typeface="Microsoft YaHei"/>
                <a:cs typeface="Microsoft YaHei"/>
              </a:rPr>
              <a:t>避免学科化与医学化倾向</a:t>
            </a:r>
          </a:p>
        </p:txBody>
      </p:sp>
      <p:sp>
        <p:nvSpPr>
          <p:cNvPr id="32" name="Rounded Rectangle 31"/>
          <p:cNvSpPr/>
          <p:nvPr/>
        </p:nvSpPr>
        <p:spPr>
          <a:xfrm>
            <a:off x="6172200" y="3520440"/>
            <a:ext cx="5349240" cy="1920240"/>
          </a:xfrm>
          <a:prstGeom prst="roundRect">
            <a:avLst/>
          </a:prstGeom>
          <a:solidFill>
            <a:srgbClr val="F8FAF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3" name="Rounded Rectangle 32"/>
          <p:cNvSpPr/>
          <p:nvPr/>
        </p:nvSpPr>
        <p:spPr>
          <a:xfrm>
            <a:off x="6172200" y="3520440"/>
            <a:ext cx="91440" cy="1920240"/>
          </a:xfrm>
          <a:prstGeom prst="roundRect">
            <a:avLst/>
          </a:prstGeom>
          <a:gradFill rotWithShape="1">
            <a:gsLst>
              <a:gs pos="0">
                <a:srgbClr val="4B7BFF"/>
              </a:gs>
              <a:gs pos="100000">
                <a:srgbClr val="8B5CF6"/>
              </a:gs>
            </a:gsLst>
            <a:lin scaled="0" ang="5400000"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4" name="Rounded Rectangle 33"/>
          <p:cNvSpPr/>
          <p:nvPr/>
        </p:nvSpPr>
        <p:spPr>
          <a:xfrm>
            <a:off x="6373368" y="3703320"/>
            <a:ext cx="457200" cy="457200"/>
          </a:xfrm>
          <a:prstGeom prst="roundRect">
            <a:avLst/>
          </a:prstGeom>
          <a:solidFill>
            <a:srgbClr val="FFFFFF"/>
          </a:solidFill>
          <a:ln w="25400" cap="rnd">
            <a:solidFill>
              <a:srgbClr val="4B7BFF"/>
            </a:solidFill>
            <a:round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5" name="Oval 34"/>
          <p:cNvSpPr/>
          <p:nvPr/>
        </p:nvSpPr>
        <p:spPr>
          <a:xfrm>
            <a:off x="6526530" y="3817620"/>
            <a:ext cx="59436" cy="59436"/>
          </a:xfrm>
          <a:prstGeom prst="ellipse">
            <a:avLst/>
          </a:prstGeom>
          <a:noFill/>
          <a:ln w="25400" cap="rnd">
            <a:solidFill>
              <a:srgbClr val="4B7BFF"/>
            </a:solidFill>
            <a:round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6" name="Oval 35"/>
          <p:cNvSpPr/>
          <p:nvPr/>
        </p:nvSpPr>
        <p:spPr>
          <a:xfrm>
            <a:off x="6608826" y="3817620"/>
            <a:ext cx="59436" cy="59436"/>
          </a:xfrm>
          <a:prstGeom prst="ellipse">
            <a:avLst/>
          </a:prstGeom>
          <a:noFill/>
          <a:ln w="25400" cap="rnd">
            <a:solidFill>
              <a:srgbClr val="4B7BFF"/>
            </a:solidFill>
            <a:round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7" name="Rounded Rectangle 36"/>
          <p:cNvSpPr/>
          <p:nvPr/>
        </p:nvSpPr>
        <p:spPr>
          <a:xfrm>
            <a:off x="6510528" y="3913632"/>
            <a:ext cx="182880" cy="96012"/>
          </a:xfrm>
          <a:prstGeom prst="roundRect">
            <a:avLst/>
          </a:prstGeom>
          <a:noFill/>
          <a:ln w="25400" cap="rnd">
            <a:solidFill>
              <a:srgbClr val="4B7BFF"/>
            </a:solidFill>
            <a:round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8" name="TextBox 37"/>
          <p:cNvSpPr txBox="1"/>
          <p:nvPr/>
        </p:nvSpPr>
        <p:spPr>
          <a:xfrm>
            <a:off x="6949440" y="3721608"/>
            <a:ext cx="4343400" cy="3657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500" b="1" i="0">
                <a:solidFill>
                  <a:srgbClr val="4B7BFF"/>
                </a:solidFill>
                <a:latin typeface="Microsoft YaHei"/>
                <a:ea typeface="Microsoft YaHei"/>
                <a:cs typeface="Microsoft YaHei"/>
              </a:rPr>
              <a:t>未成年人保护</a:t>
            </a:r>
          </a:p>
        </p:txBody>
      </p:sp>
      <p:sp>
        <p:nvSpPr>
          <p:cNvPr id="39" name="Oval 38"/>
          <p:cNvSpPr/>
          <p:nvPr/>
        </p:nvSpPr>
        <p:spPr>
          <a:xfrm>
            <a:off x="6428232" y="4334256"/>
            <a:ext cx="100584" cy="100584"/>
          </a:xfrm>
          <a:prstGeom prst="ellipse">
            <a:avLst/>
          </a:prstGeom>
          <a:solidFill>
            <a:srgbClr val="4B7B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0" name="TextBox 39"/>
          <p:cNvSpPr txBox="1"/>
          <p:nvPr/>
        </p:nvSpPr>
        <p:spPr>
          <a:xfrm>
            <a:off x="6684264" y="4251960"/>
            <a:ext cx="4544568" cy="457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250" b="0" i="0">
                <a:solidFill>
                  <a:srgbClr val="475569"/>
                </a:solidFill>
                <a:latin typeface="Microsoft YaHei"/>
                <a:ea typeface="Microsoft YaHei"/>
                <a:cs typeface="Microsoft YaHei"/>
              </a:rPr>
              <a:t>学生信息去标识化、最小必要采集</a:t>
            </a:r>
          </a:p>
        </p:txBody>
      </p:sp>
      <p:sp>
        <p:nvSpPr>
          <p:cNvPr id="41" name="Oval 40"/>
          <p:cNvSpPr/>
          <p:nvPr/>
        </p:nvSpPr>
        <p:spPr>
          <a:xfrm>
            <a:off x="6428232" y="4754880"/>
            <a:ext cx="100584" cy="100584"/>
          </a:xfrm>
          <a:prstGeom prst="ellipse">
            <a:avLst/>
          </a:prstGeom>
          <a:solidFill>
            <a:srgbClr val="4B7B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2" name="TextBox 41"/>
          <p:cNvSpPr txBox="1"/>
          <p:nvPr/>
        </p:nvSpPr>
        <p:spPr>
          <a:xfrm>
            <a:off x="6684264" y="4672584"/>
            <a:ext cx="4544568" cy="457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250" b="0" i="0">
                <a:solidFill>
                  <a:srgbClr val="475569"/>
                </a:solidFill>
                <a:latin typeface="Microsoft YaHei"/>
                <a:ea typeface="Microsoft YaHei"/>
                <a:cs typeface="Microsoft YaHei"/>
              </a:rPr>
              <a:t>分级权限管理</a:t>
            </a:r>
          </a:p>
        </p:txBody>
      </p:sp>
      <p:sp>
        <p:nvSpPr>
          <p:cNvPr id="43" name="Oval 42"/>
          <p:cNvSpPr/>
          <p:nvPr/>
        </p:nvSpPr>
        <p:spPr>
          <a:xfrm>
            <a:off x="6428232" y="5175504"/>
            <a:ext cx="100584" cy="100584"/>
          </a:xfrm>
          <a:prstGeom prst="ellipse">
            <a:avLst/>
          </a:prstGeom>
          <a:solidFill>
            <a:srgbClr val="4B7B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4" name="TextBox 43"/>
          <p:cNvSpPr txBox="1"/>
          <p:nvPr/>
        </p:nvSpPr>
        <p:spPr>
          <a:xfrm>
            <a:off x="6684264" y="5093208"/>
            <a:ext cx="4544568" cy="457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250" b="0" i="0">
                <a:solidFill>
                  <a:srgbClr val="475569"/>
                </a:solidFill>
                <a:latin typeface="Microsoft YaHei"/>
                <a:ea typeface="Microsoft YaHei"/>
                <a:cs typeface="Microsoft YaHei"/>
              </a:rPr>
              <a:t>不满 14 周岁属敏感信息，采集须单独及监护人同意；本项目以匿名、汇总统计为主</a:t>
            </a:r>
          </a:p>
        </p:txBody>
      </p:sp>
      <p:sp>
        <p:nvSpPr>
          <p:cNvPr id="45" name="TextBox 44"/>
          <p:cNvSpPr txBox="1"/>
          <p:nvPr/>
        </p:nvSpPr>
        <p:spPr>
          <a:xfrm>
            <a:off x="11247120" y="6437376"/>
            <a:ext cx="64008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/>
            <a:r>
              <a:rPr sz="900" b="0" i="0">
                <a:solidFill>
                  <a:srgbClr val="64748B"/>
                </a:solidFill>
                <a:latin typeface="Microsoft YaHei"/>
                <a:ea typeface="Microsoft YaHei"/>
                <a:cs typeface="Microsoft YaHei"/>
              </a:rPr>
              <a:t>14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Oval 1"/>
          <p:cNvSpPr/>
          <p:nvPr/>
        </p:nvSpPr>
        <p:spPr>
          <a:xfrm>
            <a:off x="8778240" y="-1828800"/>
            <a:ext cx="5486400" cy="5486400"/>
          </a:xfrm>
          <a:prstGeom prst="ellipse">
            <a:avLst/>
          </a:prstGeom>
          <a:gradFill rotWithShape="1">
            <a:gsLst>
              <a:gs pos="0">
                <a:srgbClr val="4B7BFF">
                  <a:alpha val="12000"/>
                </a:srgbClr>
              </a:gs>
              <a:gs pos="100000">
                <a:srgbClr val="8B5CF6">
                  <a:alpha val="12000"/>
                </a:srgbClr>
              </a:gs>
            </a:gsLst>
            <a:lin scaled="0" ang="8100000"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Oval 2"/>
          <p:cNvSpPr/>
          <p:nvPr/>
        </p:nvSpPr>
        <p:spPr>
          <a:xfrm>
            <a:off x="-2011680" y="4023360"/>
            <a:ext cx="5486400" cy="5486400"/>
          </a:xfrm>
          <a:prstGeom prst="ellipse">
            <a:avLst/>
          </a:prstGeom>
          <a:gradFill rotWithShape="1">
            <a:gsLst>
              <a:gs pos="0">
                <a:srgbClr val="8B5CF6">
                  <a:alpha val="12000"/>
                </a:srgbClr>
              </a:gs>
              <a:gs pos="100000">
                <a:srgbClr val="64748B">
                  <a:alpha val="12000"/>
                </a:srgbClr>
              </a:gs>
            </a:gsLst>
            <a:lin scaled="0" ang="8100000"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Rectangle 3"/>
          <p:cNvSpPr/>
          <p:nvPr/>
        </p:nvSpPr>
        <p:spPr>
          <a:xfrm>
            <a:off x="0" y="0"/>
            <a:ext cx="12191695" cy="109728"/>
          </a:xfrm>
          <a:prstGeom prst="rect">
            <a:avLst/>
          </a:prstGeom>
          <a:gradFill rotWithShape="1">
            <a:gsLst>
              <a:gs pos="0">
                <a:srgbClr val="4B7BFF"/>
              </a:gs>
              <a:gs pos="100000">
                <a:srgbClr val="8B5CF6"/>
              </a:gs>
            </a:gsLst>
            <a:lin scaled="0" ang="5400000"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Rounded Rectangle 4"/>
          <p:cNvSpPr/>
          <p:nvPr/>
        </p:nvSpPr>
        <p:spPr>
          <a:xfrm>
            <a:off x="548640" y="384048"/>
            <a:ext cx="457200" cy="457200"/>
          </a:xfrm>
          <a:prstGeom prst="roundRect">
            <a:avLst/>
          </a:prstGeom>
          <a:gradFill rotWithShape="1">
            <a:gsLst>
              <a:gs pos="0">
                <a:srgbClr val="4B7BFF"/>
              </a:gs>
              <a:gs pos="100000">
                <a:srgbClr val="8B5CF6"/>
              </a:gs>
            </a:gsLst>
            <a:lin scaled="0" ang="8100000"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1143000" y="365760"/>
            <a:ext cx="10515600" cy="4114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2300" b="1" i="0">
                <a:solidFill>
                  <a:srgbClr val="1E293B"/>
                </a:solidFill>
                <a:latin typeface="Microsoft YaHei"/>
                <a:ea typeface="Microsoft YaHei"/>
                <a:cs typeface="Microsoft YaHei"/>
              </a:rPr>
              <a:t>六条可执行建议，预留接口对接窗口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143000" y="786384"/>
            <a:ext cx="1051560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200" b="0" i="0">
                <a:solidFill>
                  <a:srgbClr val="64748B"/>
                </a:solidFill>
                <a:latin typeface="Microsoft YaHei"/>
                <a:ea typeface="Microsoft YaHei"/>
                <a:cs typeface="Microsoft YaHei"/>
              </a:rPr>
              <a:t>三、App 联动建议（乙方经验建议）</a:t>
            </a:r>
          </a:p>
        </p:txBody>
      </p:sp>
      <p:sp>
        <p:nvSpPr>
          <p:cNvPr id="8" name="Rectangle 7"/>
          <p:cNvSpPr/>
          <p:nvPr/>
        </p:nvSpPr>
        <p:spPr>
          <a:xfrm>
            <a:off x="1143000" y="1097280"/>
            <a:ext cx="2011680" cy="54864"/>
          </a:xfrm>
          <a:prstGeom prst="rect">
            <a:avLst/>
          </a:prstGeom>
          <a:gradFill rotWithShape="1">
            <a:gsLst>
              <a:gs pos="0">
                <a:srgbClr val="4B7BFF"/>
              </a:gs>
              <a:gs pos="100000">
                <a:srgbClr val="8B5CF6"/>
              </a:gs>
            </a:gsLst>
            <a:lin scaled="0" ang="0"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548640" y="6455664"/>
            <a:ext cx="822960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900" b="0" i="0">
                <a:solidFill>
                  <a:srgbClr val="64748B"/>
                </a:solidFill>
                <a:latin typeface="Microsoft YaHei"/>
                <a:ea typeface="Microsoft YaHei"/>
                <a:cs typeface="Microsoft YaHei"/>
              </a:rPr>
              <a:t>心成长·向未来 · K12 心理健康素养提升计划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640080" y="1463040"/>
            <a:ext cx="3291840" cy="2103120"/>
          </a:xfrm>
          <a:prstGeom prst="roundRect">
            <a:avLst/>
          </a:prstGeom>
          <a:solidFill>
            <a:srgbClr val="F8FAF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Rounded Rectangle 10"/>
          <p:cNvSpPr/>
          <p:nvPr/>
        </p:nvSpPr>
        <p:spPr>
          <a:xfrm>
            <a:off x="640080" y="1463040"/>
            <a:ext cx="3291840" cy="91440"/>
          </a:xfrm>
          <a:prstGeom prst="roundRect">
            <a:avLst/>
          </a:prstGeom>
          <a:solidFill>
            <a:srgbClr val="4B7B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Rounded Rectangle 11"/>
          <p:cNvSpPr/>
          <p:nvPr/>
        </p:nvSpPr>
        <p:spPr>
          <a:xfrm>
            <a:off x="841247" y="1664208"/>
            <a:ext cx="457200" cy="457200"/>
          </a:xfrm>
          <a:prstGeom prst="roundRect">
            <a:avLst/>
          </a:prstGeom>
          <a:solidFill>
            <a:srgbClr val="FFFFFF"/>
          </a:solidFill>
          <a:ln w="25400" cap="rnd">
            <a:solidFill>
              <a:srgbClr val="4B7BFF"/>
            </a:solidFill>
            <a:round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Freeform 12"/>
          <p:cNvSpPr/>
          <p:nvPr/>
        </p:nvSpPr>
        <p:spPr>
          <a:xfrm>
            <a:off x="1024127" y="1824228"/>
            <a:ext cx="125273" cy="137160"/>
          </a:xfrm>
          <a:custGeom>
            <a:avLst/>
            <a:gdLst/>
            <a:ahLst/>
            <a:cxnLst/>
            <a:rect l="l" t="t" r="r" b="b"/>
            <a:pathLst>
              <a:path w="137" h="150">
                <a:moveTo>
                  <a:pt x="0" y="0"/>
                </a:moveTo>
                <a:lnTo>
                  <a:pt x="0" y="150"/>
                </a:lnTo>
                <a:lnTo>
                  <a:pt x="137" y="75"/>
                </a:lnTo>
                <a:lnTo>
                  <a:pt x="0" y="0"/>
                </a:lnTo>
                <a:close/>
              </a:path>
            </a:pathLst>
          </a:custGeom>
          <a:noFill/>
          <a:ln w="25400" cap="rnd">
            <a:solidFill>
              <a:srgbClr val="4B7BFF"/>
            </a:solidFill>
            <a:round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1417319" y="1682496"/>
            <a:ext cx="2377440" cy="457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400" b="1" i="0">
                <a:solidFill>
                  <a:srgbClr val="4B7BFF"/>
                </a:solidFill>
                <a:latin typeface="Microsoft YaHei"/>
                <a:ea typeface="Microsoft YaHei"/>
                <a:cs typeface="Microsoft YaHei"/>
              </a:rPr>
              <a:t>回端作业设计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868680" y="2304288"/>
            <a:ext cx="2834640" cy="11887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250" b="0" i="0">
                <a:solidFill>
                  <a:srgbClr val="475569"/>
                </a:solidFill>
                <a:latin typeface="Microsoft YaHei"/>
                <a:ea typeface="Microsoft YaHei"/>
                <a:cs typeface="Microsoft YaHei"/>
              </a:rPr>
              <a:t>课后任务通过千问 App 完成：情绪日记、情境小练习、互动问答、亲子任务打卡。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4389120" y="1463040"/>
            <a:ext cx="3291840" cy="2103120"/>
          </a:xfrm>
          <a:prstGeom prst="roundRect">
            <a:avLst/>
          </a:prstGeom>
          <a:solidFill>
            <a:srgbClr val="F8FAF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Rounded Rectangle 16"/>
          <p:cNvSpPr/>
          <p:nvPr/>
        </p:nvSpPr>
        <p:spPr>
          <a:xfrm>
            <a:off x="4389120" y="1463040"/>
            <a:ext cx="3291840" cy="91440"/>
          </a:xfrm>
          <a:prstGeom prst="roundRect">
            <a:avLst/>
          </a:prstGeom>
          <a:solidFill>
            <a:srgbClr val="8B5CF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Rounded Rectangle 17"/>
          <p:cNvSpPr/>
          <p:nvPr/>
        </p:nvSpPr>
        <p:spPr>
          <a:xfrm>
            <a:off x="4590288" y="1664208"/>
            <a:ext cx="457200" cy="457200"/>
          </a:xfrm>
          <a:prstGeom prst="roundRect">
            <a:avLst/>
          </a:prstGeom>
          <a:solidFill>
            <a:srgbClr val="FFFFFF"/>
          </a:solidFill>
          <a:ln w="25400" cap="rnd">
            <a:solidFill>
              <a:srgbClr val="8B5CF6"/>
            </a:solidFill>
            <a:round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Freeform 18"/>
          <p:cNvSpPr/>
          <p:nvPr/>
        </p:nvSpPr>
        <p:spPr>
          <a:xfrm>
            <a:off x="4754879" y="1873758"/>
            <a:ext cx="0" cy="133502"/>
          </a:xfrm>
          <a:custGeom>
            <a:avLst/>
            <a:gdLst/>
            <a:ahLst/>
            <a:cxnLst/>
            <a:rect l="l" t="t" r="r" b="b"/>
            <a:pathLst>
              <a:path w="0" h="146">
                <a:moveTo>
                  <a:pt x="0" y="146"/>
                </a:moveTo>
                <a:lnTo>
                  <a:pt x="0" y="0"/>
                </a:lnTo>
              </a:path>
            </a:pathLst>
          </a:custGeom>
          <a:noFill/>
          <a:ln w="25400" cap="rnd">
            <a:solidFill>
              <a:srgbClr val="8B5CF6"/>
            </a:solidFill>
            <a:round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Freeform 19"/>
          <p:cNvSpPr/>
          <p:nvPr/>
        </p:nvSpPr>
        <p:spPr>
          <a:xfrm>
            <a:off x="4818888" y="1831848"/>
            <a:ext cx="0" cy="175565"/>
          </a:xfrm>
          <a:custGeom>
            <a:avLst/>
            <a:gdLst/>
            <a:ahLst/>
            <a:cxnLst/>
            <a:rect l="l" t="t" r="r" b="b"/>
            <a:pathLst>
              <a:path w="0" h="192">
                <a:moveTo>
                  <a:pt x="0" y="192"/>
                </a:moveTo>
                <a:lnTo>
                  <a:pt x="0" y="0"/>
                </a:lnTo>
              </a:path>
            </a:pathLst>
          </a:custGeom>
          <a:noFill/>
          <a:ln w="25400" cap="rnd">
            <a:solidFill>
              <a:srgbClr val="8B5CF6"/>
            </a:solidFill>
            <a:round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Freeform 20"/>
          <p:cNvSpPr/>
          <p:nvPr/>
        </p:nvSpPr>
        <p:spPr>
          <a:xfrm>
            <a:off x="4882896" y="1789938"/>
            <a:ext cx="0" cy="217627"/>
          </a:xfrm>
          <a:custGeom>
            <a:avLst/>
            <a:gdLst/>
            <a:ahLst/>
            <a:cxnLst/>
            <a:rect l="l" t="t" r="r" b="b"/>
            <a:pathLst>
              <a:path w="0" h="238">
                <a:moveTo>
                  <a:pt x="0" y="238"/>
                </a:moveTo>
                <a:lnTo>
                  <a:pt x="0" y="0"/>
                </a:lnTo>
              </a:path>
            </a:pathLst>
          </a:custGeom>
          <a:noFill/>
          <a:ln w="25400" cap="rnd">
            <a:solidFill>
              <a:srgbClr val="8B5CF6"/>
            </a:solidFill>
            <a:round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5166359" y="1682496"/>
            <a:ext cx="2377440" cy="457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400" b="1" i="0">
                <a:solidFill>
                  <a:srgbClr val="8B5CF6"/>
                </a:solidFill>
                <a:latin typeface="Microsoft YaHei"/>
                <a:ea typeface="Microsoft YaHei"/>
                <a:cs typeface="Microsoft YaHei"/>
              </a:rPr>
              <a:t>数据回流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4617720" y="2304288"/>
            <a:ext cx="2834640" cy="11887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250" b="0" i="0">
                <a:solidFill>
                  <a:srgbClr val="475569"/>
                </a:solidFill>
                <a:latin typeface="Microsoft YaHei"/>
                <a:ea typeface="Microsoft YaHei"/>
                <a:cs typeface="Microsoft YaHei"/>
              </a:rPr>
              <a:t>App 端学习数据（完成率、任务提交）以匿名化方式回流学校和教师端，评估教学效果。</a:t>
            </a:r>
          </a:p>
        </p:txBody>
      </p:sp>
      <p:sp>
        <p:nvSpPr>
          <p:cNvPr id="24" name="Rounded Rectangle 23"/>
          <p:cNvSpPr/>
          <p:nvPr/>
        </p:nvSpPr>
        <p:spPr>
          <a:xfrm>
            <a:off x="8138160" y="1463040"/>
            <a:ext cx="3291840" cy="2103120"/>
          </a:xfrm>
          <a:prstGeom prst="roundRect">
            <a:avLst/>
          </a:prstGeom>
          <a:solidFill>
            <a:srgbClr val="F8FAF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5" name="Rounded Rectangle 24"/>
          <p:cNvSpPr/>
          <p:nvPr/>
        </p:nvSpPr>
        <p:spPr>
          <a:xfrm>
            <a:off x="8138160" y="1463040"/>
            <a:ext cx="3291840" cy="91440"/>
          </a:xfrm>
          <a:prstGeom prst="roundRect">
            <a:avLst/>
          </a:prstGeom>
          <a:solidFill>
            <a:srgbClr val="4B7B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Rounded Rectangle 25"/>
          <p:cNvSpPr/>
          <p:nvPr/>
        </p:nvSpPr>
        <p:spPr>
          <a:xfrm>
            <a:off x="8339328" y="1664208"/>
            <a:ext cx="457200" cy="457200"/>
          </a:xfrm>
          <a:prstGeom prst="roundRect">
            <a:avLst/>
          </a:prstGeom>
          <a:solidFill>
            <a:srgbClr val="FFFFFF"/>
          </a:solidFill>
          <a:ln w="25400" cap="rnd">
            <a:solidFill>
              <a:srgbClr val="4B7BFF"/>
            </a:solidFill>
            <a:round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7" name="Oval 26"/>
          <p:cNvSpPr/>
          <p:nvPr/>
        </p:nvSpPr>
        <p:spPr>
          <a:xfrm>
            <a:off x="8492490" y="1778508"/>
            <a:ext cx="59436" cy="59436"/>
          </a:xfrm>
          <a:prstGeom prst="ellipse">
            <a:avLst/>
          </a:prstGeom>
          <a:noFill/>
          <a:ln w="25400" cap="rnd">
            <a:solidFill>
              <a:srgbClr val="4B7BFF"/>
            </a:solidFill>
            <a:round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8" name="Oval 27"/>
          <p:cNvSpPr/>
          <p:nvPr/>
        </p:nvSpPr>
        <p:spPr>
          <a:xfrm>
            <a:off x="8574786" y="1778508"/>
            <a:ext cx="59436" cy="59436"/>
          </a:xfrm>
          <a:prstGeom prst="ellipse">
            <a:avLst/>
          </a:prstGeom>
          <a:noFill/>
          <a:ln w="25400" cap="rnd">
            <a:solidFill>
              <a:srgbClr val="4B7BFF"/>
            </a:solidFill>
            <a:round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9" name="Rounded Rectangle 28"/>
          <p:cNvSpPr/>
          <p:nvPr/>
        </p:nvSpPr>
        <p:spPr>
          <a:xfrm>
            <a:off x="8476488" y="1874520"/>
            <a:ext cx="182880" cy="96012"/>
          </a:xfrm>
          <a:prstGeom prst="roundRect">
            <a:avLst/>
          </a:prstGeom>
          <a:noFill/>
          <a:ln w="25400" cap="rnd">
            <a:solidFill>
              <a:srgbClr val="4B7BFF"/>
            </a:solidFill>
            <a:round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0" name="TextBox 29"/>
          <p:cNvSpPr txBox="1"/>
          <p:nvPr/>
        </p:nvSpPr>
        <p:spPr>
          <a:xfrm>
            <a:off x="8915400" y="1682496"/>
            <a:ext cx="2377440" cy="457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400" b="1" i="0">
                <a:solidFill>
                  <a:srgbClr val="4B7BFF"/>
                </a:solidFill>
                <a:latin typeface="Microsoft YaHei"/>
                <a:ea typeface="Microsoft YaHei"/>
                <a:cs typeface="Microsoft YaHei"/>
              </a:rPr>
              <a:t>家校联动</a:t>
            </a:r>
          </a:p>
        </p:txBody>
      </p:sp>
      <p:sp>
        <p:nvSpPr>
          <p:cNvPr id="31" name="TextBox 30"/>
          <p:cNvSpPr txBox="1"/>
          <p:nvPr/>
        </p:nvSpPr>
        <p:spPr>
          <a:xfrm>
            <a:off x="8366760" y="2304288"/>
            <a:ext cx="2834640" cy="11887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250" b="0" i="0">
                <a:solidFill>
                  <a:srgbClr val="475569"/>
                </a:solidFill>
                <a:latin typeface="Microsoft YaHei"/>
                <a:ea typeface="Microsoft YaHei"/>
                <a:cs typeface="Microsoft YaHei"/>
              </a:rPr>
              <a:t>家长端查看每周课程摘要和“家庭心理小贴士”，配合家庭教育。</a:t>
            </a:r>
          </a:p>
        </p:txBody>
      </p:sp>
      <p:sp>
        <p:nvSpPr>
          <p:cNvPr id="32" name="Rounded Rectangle 31"/>
          <p:cNvSpPr/>
          <p:nvPr/>
        </p:nvSpPr>
        <p:spPr>
          <a:xfrm>
            <a:off x="640080" y="3703320"/>
            <a:ext cx="3291840" cy="2103120"/>
          </a:xfrm>
          <a:prstGeom prst="roundRect">
            <a:avLst/>
          </a:prstGeom>
          <a:solidFill>
            <a:srgbClr val="F8FAF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3" name="Rounded Rectangle 32"/>
          <p:cNvSpPr/>
          <p:nvPr/>
        </p:nvSpPr>
        <p:spPr>
          <a:xfrm>
            <a:off x="640080" y="3703320"/>
            <a:ext cx="3291840" cy="91440"/>
          </a:xfrm>
          <a:prstGeom prst="roundRect">
            <a:avLst/>
          </a:prstGeom>
          <a:solidFill>
            <a:srgbClr val="8B5CF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4" name="Rounded Rectangle 33"/>
          <p:cNvSpPr/>
          <p:nvPr/>
        </p:nvSpPr>
        <p:spPr>
          <a:xfrm>
            <a:off x="841247" y="3904487"/>
            <a:ext cx="457200" cy="457200"/>
          </a:xfrm>
          <a:prstGeom prst="roundRect">
            <a:avLst/>
          </a:prstGeom>
          <a:solidFill>
            <a:srgbClr val="FFFFFF"/>
          </a:solidFill>
          <a:ln w="25400" cap="rnd">
            <a:solidFill>
              <a:srgbClr val="8B5CF6"/>
            </a:solidFill>
            <a:round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5" name="Oval 34"/>
          <p:cNvSpPr/>
          <p:nvPr/>
        </p:nvSpPr>
        <p:spPr>
          <a:xfrm>
            <a:off x="989838" y="4018787"/>
            <a:ext cx="160020" cy="160020"/>
          </a:xfrm>
          <a:prstGeom prst="ellipse">
            <a:avLst/>
          </a:prstGeom>
          <a:noFill/>
          <a:ln w="25400" cap="rnd">
            <a:solidFill>
              <a:srgbClr val="8B5CF6"/>
            </a:solidFill>
            <a:round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6" name="Freeform 35"/>
          <p:cNvSpPr/>
          <p:nvPr/>
        </p:nvSpPr>
        <p:spPr>
          <a:xfrm>
            <a:off x="1051560" y="4197096"/>
            <a:ext cx="36576" cy="0"/>
          </a:xfrm>
          <a:custGeom>
            <a:avLst/>
            <a:gdLst/>
            <a:ahLst/>
            <a:cxnLst/>
            <a:rect l="l" t="t" r="r" b="b"/>
            <a:pathLst>
              <a:path w="40" h="0">
                <a:moveTo>
                  <a:pt x="0" y="0"/>
                </a:moveTo>
                <a:lnTo>
                  <a:pt x="40" y="0"/>
                </a:lnTo>
              </a:path>
            </a:pathLst>
          </a:custGeom>
          <a:noFill/>
          <a:ln w="25400" cap="rnd">
            <a:solidFill>
              <a:srgbClr val="8B5CF6"/>
            </a:solidFill>
            <a:round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7" name="TextBox 36"/>
          <p:cNvSpPr txBox="1"/>
          <p:nvPr/>
        </p:nvSpPr>
        <p:spPr>
          <a:xfrm>
            <a:off x="1417319" y="3922776"/>
            <a:ext cx="2377440" cy="457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400" b="1" i="0">
                <a:solidFill>
                  <a:srgbClr val="8B5CF6"/>
                </a:solidFill>
                <a:latin typeface="Microsoft YaHei"/>
                <a:ea typeface="Microsoft YaHei"/>
                <a:cs typeface="Microsoft YaHei"/>
              </a:rPr>
              <a:t>激励机制</a:t>
            </a:r>
          </a:p>
        </p:txBody>
      </p:sp>
      <p:sp>
        <p:nvSpPr>
          <p:cNvPr id="38" name="TextBox 37"/>
          <p:cNvSpPr txBox="1"/>
          <p:nvPr/>
        </p:nvSpPr>
        <p:spPr>
          <a:xfrm>
            <a:off x="868680" y="4544568"/>
            <a:ext cx="2834640" cy="11887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250" b="0" i="0">
                <a:solidFill>
                  <a:srgbClr val="475569"/>
                </a:solidFill>
                <a:latin typeface="Microsoft YaHei"/>
                <a:ea typeface="Microsoft YaHei"/>
                <a:cs typeface="Microsoft YaHei"/>
              </a:rPr>
              <a:t>学生在 App 内完成课程任务，可获得积分、徽章或电子证书。</a:t>
            </a:r>
          </a:p>
        </p:txBody>
      </p:sp>
      <p:sp>
        <p:nvSpPr>
          <p:cNvPr id="39" name="Rounded Rectangle 38"/>
          <p:cNvSpPr/>
          <p:nvPr/>
        </p:nvSpPr>
        <p:spPr>
          <a:xfrm>
            <a:off x="4389120" y="3703320"/>
            <a:ext cx="3291840" cy="2103120"/>
          </a:xfrm>
          <a:prstGeom prst="roundRect">
            <a:avLst/>
          </a:prstGeom>
          <a:solidFill>
            <a:srgbClr val="F8FAF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0" name="Rounded Rectangle 39"/>
          <p:cNvSpPr/>
          <p:nvPr/>
        </p:nvSpPr>
        <p:spPr>
          <a:xfrm>
            <a:off x="4389120" y="3703320"/>
            <a:ext cx="3291840" cy="91440"/>
          </a:xfrm>
          <a:prstGeom prst="roundRect">
            <a:avLst/>
          </a:prstGeom>
          <a:solidFill>
            <a:srgbClr val="4B7B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1" name="Rounded Rectangle 40"/>
          <p:cNvSpPr/>
          <p:nvPr/>
        </p:nvSpPr>
        <p:spPr>
          <a:xfrm>
            <a:off x="4590288" y="3904487"/>
            <a:ext cx="457200" cy="457200"/>
          </a:xfrm>
          <a:prstGeom prst="roundRect">
            <a:avLst/>
          </a:prstGeom>
          <a:solidFill>
            <a:srgbClr val="FFFFFF"/>
          </a:solidFill>
          <a:ln w="25400" cap="rnd">
            <a:solidFill>
              <a:srgbClr val="4B7BFF"/>
            </a:solidFill>
            <a:round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2" name="Freeform 41"/>
          <p:cNvSpPr/>
          <p:nvPr/>
        </p:nvSpPr>
        <p:spPr>
          <a:xfrm>
            <a:off x="4732020" y="4087367"/>
            <a:ext cx="155448" cy="91440"/>
          </a:xfrm>
          <a:custGeom>
            <a:avLst/>
            <a:gdLst/>
            <a:ahLst/>
            <a:cxnLst/>
            <a:rect l="l" t="t" r="r" b="b"/>
            <a:pathLst>
              <a:path w="170" h="100">
                <a:moveTo>
                  <a:pt x="0" y="50"/>
                </a:moveTo>
                <a:lnTo>
                  <a:pt x="170" y="50"/>
                </a:lnTo>
                <a:lnTo>
                  <a:pt x="115" y="0"/>
                </a:lnTo>
                <a:lnTo>
                  <a:pt x="170" y="50"/>
                </a:lnTo>
                <a:lnTo>
                  <a:pt x="115" y="100"/>
                </a:lnTo>
              </a:path>
            </a:pathLst>
          </a:custGeom>
          <a:noFill/>
          <a:ln w="25400" cap="rnd">
            <a:solidFill>
              <a:srgbClr val="4B7BFF"/>
            </a:solidFill>
            <a:round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3" name="TextBox 42"/>
          <p:cNvSpPr txBox="1"/>
          <p:nvPr/>
        </p:nvSpPr>
        <p:spPr>
          <a:xfrm>
            <a:off x="5166359" y="3922776"/>
            <a:ext cx="2377440" cy="457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400" b="1" i="0">
                <a:solidFill>
                  <a:srgbClr val="4B7BFF"/>
                </a:solidFill>
                <a:latin typeface="Microsoft YaHei"/>
                <a:ea typeface="Microsoft YaHei"/>
                <a:cs typeface="Microsoft YaHei"/>
              </a:rPr>
              <a:t>内容分发</a:t>
            </a:r>
          </a:p>
        </p:txBody>
      </p:sp>
      <p:sp>
        <p:nvSpPr>
          <p:cNvPr id="44" name="TextBox 43"/>
          <p:cNvSpPr txBox="1"/>
          <p:nvPr/>
        </p:nvSpPr>
        <p:spPr>
          <a:xfrm>
            <a:off x="4617720" y="4544568"/>
            <a:ext cx="2834640" cy="11887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250" b="0" i="0">
                <a:solidFill>
                  <a:srgbClr val="475569"/>
                </a:solidFill>
                <a:latin typeface="Microsoft YaHei"/>
                <a:ea typeface="Microsoft YaHei"/>
                <a:cs typeface="Microsoft YaHei"/>
              </a:rPr>
              <a:t>课程预告、课后回顾和心理科普内容借 App 推送触达用户。</a:t>
            </a:r>
          </a:p>
        </p:txBody>
      </p:sp>
      <p:sp>
        <p:nvSpPr>
          <p:cNvPr id="45" name="Rounded Rectangle 44"/>
          <p:cNvSpPr/>
          <p:nvPr/>
        </p:nvSpPr>
        <p:spPr>
          <a:xfrm>
            <a:off x="8138160" y="3703320"/>
            <a:ext cx="3291840" cy="2103120"/>
          </a:xfrm>
          <a:prstGeom prst="roundRect">
            <a:avLst/>
          </a:prstGeom>
          <a:solidFill>
            <a:srgbClr val="F8FAF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6" name="Rounded Rectangle 45"/>
          <p:cNvSpPr/>
          <p:nvPr/>
        </p:nvSpPr>
        <p:spPr>
          <a:xfrm>
            <a:off x="8138160" y="3703320"/>
            <a:ext cx="3291840" cy="91440"/>
          </a:xfrm>
          <a:prstGeom prst="roundRect">
            <a:avLst/>
          </a:prstGeom>
          <a:solidFill>
            <a:srgbClr val="8B5CF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7" name="Rounded Rectangle 46"/>
          <p:cNvSpPr/>
          <p:nvPr/>
        </p:nvSpPr>
        <p:spPr>
          <a:xfrm>
            <a:off x="8339328" y="3904487"/>
            <a:ext cx="457200" cy="457200"/>
          </a:xfrm>
          <a:prstGeom prst="roundRect">
            <a:avLst/>
          </a:prstGeom>
          <a:solidFill>
            <a:srgbClr val="FFFFFF"/>
          </a:solidFill>
          <a:ln w="25400" cap="rnd">
            <a:solidFill>
              <a:srgbClr val="8B5CF6"/>
            </a:solidFill>
            <a:round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8" name="Freeform 47"/>
          <p:cNvSpPr/>
          <p:nvPr/>
        </p:nvSpPr>
        <p:spPr>
          <a:xfrm>
            <a:off x="8471916" y="4029760"/>
            <a:ext cx="192024" cy="210312"/>
          </a:xfrm>
          <a:custGeom>
            <a:avLst/>
            <a:gdLst/>
            <a:ahLst/>
            <a:cxnLst/>
            <a:rect l="l" t="t" r="r" b="b"/>
            <a:pathLst>
              <a:path w="210" h="230">
                <a:moveTo>
                  <a:pt x="105" y="0"/>
                </a:moveTo>
                <a:lnTo>
                  <a:pt x="210" y="50"/>
                </a:lnTo>
                <a:lnTo>
                  <a:pt x="210" y="138"/>
                </a:lnTo>
                <a:lnTo>
                  <a:pt x="105" y="230"/>
                </a:lnTo>
                <a:lnTo>
                  <a:pt x="0" y="138"/>
                </a:lnTo>
                <a:lnTo>
                  <a:pt x="0" y="50"/>
                </a:lnTo>
                <a:lnTo>
                  <a:pt x="105" y="0"/>
                </a:lnTo>
                <a:close/>
              </a:path>
            </a:pathLst>
          </a:custGeom>
          <a:noFill/>
          <a:ln w="25400" cap="rnd">
            <a:solidFill>
              <a:srgbClr val="8B5CF6"/>
            </a:solidFill>
            <a:round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9" name="TextBox 48"/>
          <p:cNvSpPr txBox="1"/>
          <p:nvPr/>
        </p:nvSpPr>
        <p:spPr>
          <a:xfrm>
            <a:off x="8915400" y="3922776"/>
            <a:ext cx="2377440" cy="457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400" b="1" i="0">
                <a:solidFill>
                  <a:srgbClr val="8B5CF6"/>
                </a:solidFill>
                <a:latin typeface="Microsoft YaHei"/>
                <a:ea typeface="Microsoft YaHei"/>
                <a:cs typeface="Microsoft YaHei"/>
              </a:rPr>
              <a:t>隐私底线</a:t>
            </a:r>
          </a:p>
        </p:txBody>
      </p:sp>
      <p:sp>
        <p:nvSpPr>
          <p:cNvPr id="50" name="TextBox 49"/>
          <p:cNvSpPr txBox="1"/>
          <p:nvPr/>
        </p:nvSpPr>
        <p:spPr>
          <a:xfrm>
            <a:off x="8366760" y="4544568"/>
            <a:ext cx="2834640" cy="11887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250" b="0" i="0">
                <a:solidFill>
                  <a:srgbClr val="475569"/>
                </a:solidFill>
                <a:latin typeface="Microsoft YaHei"/>
                <a:ea typeface="Microsoft YaHei"/>
                <a:cs typeface="Microsoft YaHei"/>
              </a:rPr>
              <a:t>学生心理数据一律去标识化、最小必要采集、分级权限管理。</a:t>
            </a:r>
          </a:p>
        </p:txBody>
      </p:sp>
      <p:sp>
        <p:nvSpPr>
          <p:cNvPr id="51" name="TextBox 50"/>
          <p:cNvSpPr txBox="1"/>
          <p:nvPr/>
        </p:nvSpPr>
        <p:spPr>
          <a:xfrm>
            <a:off x="640080" y="5943600"/>
            <a:ext cx="10881360" cy="3657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200" b="0" i="1">
                <a:solidFill>
                  <a:srgbClr val="64748B"/>
                </a:solidFill>
                <a:latin typeface="Microsoft YaHei"/>
                <a:ea typeface="Microsoft YaHei"/>
                <a:cs typeface="Microsoft YaHei"/>
              </a:rPr>
              <a:t>注：以上为基于行业经验的可行性建议，最终以双方技术对接后确认的为准。</a:t>
            </a:r>
          </a:p>
        </p:txBody>
      </p:sp>
      <p:sp>
        <p:nvSpPr>
          <p:cNvPr id="52" name="TextBox 51"/>
          <p:cNvSpPr txBox="1"/>
          <p:nvPr/>
        </p:nvSpPr>
        <p:spPr>
          <a:xfrm>
            <a:off x="11247120" y="6437376"/>
            <a:ext cx="64008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/>
            <a:r>
              <a:rPr sz="900" b="0" i="0">
                <a:solidFill>
                  <a:srgbClr val="64748B"/>
                </a:solidFill>
                <a:latin typeface="Microsoft YaHei"/>
                <a:ea typeface="Microsoft YaHei"/>
                <a:cs typeface="Microsoft YaHei"/>
              </a:rPr>
              <a:t>15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Oval 1"/>
          <p:cNvSpPr/>
          <p:nvPr/>
        </p:nvSpPr>
        <p:spPr>
          <a:xfrm>
            <a:off x="8778240" y="-1828800"/>
            <a:ext cx="5486400" cy="5486400"/>
          </a:xfrm>
          <a:prstGeom prst="ellipse">
            <a:avLst/>
          </a:prstGeom>
          <a:gradFill rotWithShape="1">
            <a:gsLst>
              <a:gs pos="0">
                <a:srgbClr val="4B7BFF">
                  <a:alpha val="12000"/>
                </a:srgbClr>
              </a:gs>
              <a:gs pos="100000">
                <a:srgbClr val="8B5CF6">
                  <a:alpha val="12000"/>
                </a:srgbClr>
              </a:gs>
            </a:gsLst>
            <a:lin scaled="0" ang="8100000"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Oval 2"/>
          <p:cNvSpPr/>
          <p:nvPr/>
        </p:nvSpPr>
        <p:spPr>
          <a:xfrm>
            <a:off x="-2011680" y="4023360"/>
            <a:ext cx="5486400" cy="5486400"/>
          </a:xfrm>
          <a:prstGeom prst="ellipse">
            <a:avLst/>
          </a:prstGeom>
          <a:gradFill rotWithShape="1">
            <a:gsLst>
              <a:gs pos="0">
                <a:srgbClr val="8B5CF6">
                  <a:alpha val="12000"/>
                </a:srgbClr>
              </a:gs>
              <a:gs pos="100000">
                <a:srgbClr val="64748B">
                  <a:alpha val="12000"/>
                </a:srgbClr>
              </a:gs>
            </a:gsLst>
            <a:lin scaled="0" ang="8100000"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Rectangle 3"/>
          <p:cNvSpPr/>
          <p:nvPr/>
        </p:nvSpPr>
        <p:spPr>
          <a:xfrm>
            <a:off x="0" y="0"/>
            <a:ext cx="12191695" cy="109728"/>
          </a:xfrm>
          <a:prstGeom prst="rect">
            <a:avLst/>
          </a:prstGeom>
          <a:gradFill rotWithShape="1">
            <a:gsLst>
              <a:gs pos="0">
                <a:srgbClr val="4B7BFF"/>
              </a:gs>
              <a:gs pos="100000">
                <a:srgbClr val="8B5CF6"/>
              </a:gs>
            </a:gsLst>
            <a:lin scaled="0" ang="5400000"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Rounded Rectangle 4"/>
          <p:cNvSpPr/>
          <p:nvPr/>
        </p:nvSpPr>
        <p:spPr>
          <a:xfrm>
            <a:off x="548640" y="384048"/>
            <a:ext cx="457200" cy="457200"/>
          </a:xfrm>
          <a:prstGeom prst="roundRect">
            <a:avLst/>
          </a:prstGeom>
          <a:gradFill rotWithShape="1">
            <a:gsLst>
              <a:gs pos="0">
                <a:srgbClr val="4B7BFF"/>
              </a:gs>
              <a:gs pos="100000">
                <a:srgbClr val="8B5CF6"/>
              </a:gs>
            </a:gsLst>
            <a:lin scaled="0" ang="8100000"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1143000" y="365760"/>
            <a:ext cx="10515600" cy="4114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2300" b="1" i="0">
                <a:solidFill>
                  <a:srgbClr val="1E293B"/>
                </a:solidFill>
                <a:latin typeface="Microsoft YaHei"/>
                <a:ea typeface="Microsoft YaHei"/>
                <a:cs typeface="Microsoft YaHei"/>
              </a:rPr>
              <a:t>润物无声，不为推广而推广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143000" y="786384"/>
            <a:ext cx="1051560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200" b="0" i="0">
                <a:solidFill>
                  <a:srgbClr val="64748B"/>
                </a:solidFill>
                <a:latin typeface="Microsoft YaHei"/>
                <a:ea typeface="Microsoft YaHei"/>
                <a:cs typeface="Microsoft YaHei"/>
              </a:rPr>
              <a:t>四、课堂嵌入设计 · 核心原则</a:t>
            </a:r>
          </a:p>
        </p:txBody>
      </p:sp>
      <p:sp>
        <p:nvSpPr>
          <p:cNvPr id="8" name="Rectangle 7"/>
          <p:cNvSpPr/>
          <p:nvPr/>
        </p:nvSpPr>
        <p:spPr>
          <a:xfrm>
            <a:off x="1143000" y="1097280"/>
            <a:ext cx="2011680" cy="54864"/>
          </a:xfrm>
          <a:prstGeom prst="rect">
            <a:avLst/>
          </a:prstGeom>
          <a:gradFill rotWithShape="1">
            <a:gsLst>
              <a:gs pos="0">
                <a:srgbClr val="4B7BFF"/>
              </a:gs>
              <a:gs pos="100000">
                <a:srgbClr val="8B5CF6"/>
              </a:gs>
            </a:gsLst>
            <a:lin scaled="0" ang="0"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548640" y="6455664"/>
            <a:ext cx="822960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900" b="0" i="0">
                <a:solidFill>
                  <a:srgbClr val="64748B"/>
                </a:solidFill>
                <a:latin typeface="Microsoft YaHei"/>
                <a:ea typeface="Microsoft YaHei"/>
                <a:cs typeface="Microsoft YaHei"/>
              </a:rPr>
              <a:t>心成长·向未来 · K12 心理健康素养提升计划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640080" y="1417320"/>
            <a:ext cx="5349240" cy="3931920"/>
          </a:xfrm>
          <a:prstGeom prst="roundRect">
            <a:avLst/>
          </a:prstGeom>
          <a:solidFill>
            <a:srgbClr val="F8FAF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Rounded Rectangle 10"/>
          <p:cNvSpPr/>
          <p:nvPr/>
        </p:nvSpPr>
        <p:spPr>
          <a:xfrm>
            <a:off x="640080" y="1417320"/>
            <a:ext cx="91440" cy="3931920"/>
          </a:xfrm>
          <a:prstGeom prst="roundRect">
            <a:avLst/>
          </a:prstGeom>
          <a:gradFill rotWithShape="1">
            <a:gsLst>
              <a:gs pos="0">
                <a:srgbClr val="4B7BFF"/>
              </a:gs>
              <a:gs pos="100000">
                <a:srgbClr val="8B5CF6"/>
              </a:gs>
            </a:gsLst>
            <a:lin scaled="0" ang="5400000"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Rounded Rectangle 11"/>
          <p:cNvSpPr/>
          <p:nvPr/>
        </p:nvSpPr>
        <p:spPr>
          <a:xfrm>
            <a:off x="841247" y="1600200"/>
            <a:ext cx="457200" cy="457200"/>
          </a:xfrm>
          <a:prstGeom prst="roundRect">
            <a:avLst/>
          </a:prstGeom>
          <a:solidFill>
            <a:srgbClr val="FFFFFF"/>
          </a:solidFill>
          <a:ln w="25400" cap="rnd">
            <a:solidFill>
              <a:srgbClr val="4B7BFF"/>
            </a:solidFill>
            <a:round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Freeform 12"/>
          <p:cNvSpPr/>
          <p:nvPr/>
        </p:nvSpPr>
        <p:spPr>
          <a:xfrm>
            <a:off x="996695" y="1764792"/>
            <a:ext cx="152705" cy="132588"/>
          </a:xfrm>
          <a:custGeom>
            <a:avLst/>
            <a:gdLst/>
            <a:ahLst/>
            <a:cxnLst/>
            <a:rect l="l" t="t" r="r" b="b"/>
            <a:pathLst>
              <a:path w="167" h="145">
                <a:moveTo>
                  <a:pt x="0" y="83"/>
                </a:moveTo>
                <a:lnTo>
                  <a:pt x="60" y="145"/>
                </a:lnTo>
                <a:lnTo>
                  <a:pt x="167" y="0"/>
                </a:lnTo>
              </a:path>
            </a:pathLst>
          </a:custGeom>
          <a:noFill/>
          <a:ln w="25400" cap="rnd">
            <a:solidFill>
              <a:srgbClr val="4B7BFF"/>
            </a:solidFill>
            <a:round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1417319" y="1618488"/>
            <a:ext cx="4343400" cy="3657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500" b="1" i="0">
                <a:solidFill>
                  <a:srgbClr val="4B7BFF"/>
                </a:solidFill>
                <a:latin typeface="Microsoft YaHei"/>
                <a:ea typeface="Microsoft YaHei"/>
                <a:cs typeface="Microsoft YaHei"/>
              </a:rPr>
              <a:t>设计原则</a:t>
            </a:r>
          </a:p>
        </p:txBody>
      </p:sp>
      <p:sp>
        <p:nvSpPr>
          <p:cNvPr id="15" name="Oval 14"/>
          <p:cNvSpPr/>
          <p:nvPr/>
        </p:nvSpPr>
        <p:spPr>
          <a:xfrm>
            <a:off x="896112" y="2231136"/>
            <a:ext cx="100584" cy="100584"/>
          </a:xfrm>
          <a:prstGeom prst="ellipse">
            <a:avLst/>
          </a:prstGeom>
          <a:solidFill>
            <a:srgbClr val="4B7B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1152144" y="2148840"/>
            <a:ext cx="4544568" cy="457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250" b="0" i="0">
                <a:solidFill>
                  <a:srgbClr val="475569"/>
                </a:solidFill>
                <a:latin typeface="Microsoft YaHei"/>
                <a:ea typeface="Microsoft YaHei"/>
                <a:cs typeface="Microsoft YaHei"/>
              </a:rPr>
              <a:t>千问露出必须服务于教学目的</a:t>
            </a:r>
          </a:p>
        </p:txBody>
      </p:sp>
      <p:sp>
        <p:nvSpPr>
          <p:cNvPr id="17" name="Oval 16"/>
          <p:cNvSpPr/>
          <p:nvPr/>
        </p:nvSpPr>
        <p:spPr>
          <a:xfrm>
            <a:off x="896112" y="2651760"/>
            <a:ext cx="100584" cy="100584"/>
          </a:xfrm>
          <a:prstGeom prst="ellipse">
            <a:avLst/>
          </a:prstGeom>
          <a:solidFill>
            <a:srgbClr val="4B7B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1152144" y="2569464"/>
            <a:ext cx="4544568" cy="457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250" b="0" i="0">
                <a:solidFill>
                  <a:srgbClr val="475569"/>
                </a:solidFill>
                <a:latin typeface="Microsoft YaHei"/>
                <a:ea typeface="Microsoft YaHei"/>
                <a:cs typeface="Microsoft YaHei"/>
              </a:rPr>
              <a:t>不为推广而推广</a:t>
            </a:r>
          </a:p>
        </p:txBody>
      </p:sp>
      <p:sp>
        <p:nvSpPr>
          <p:cNvPr id="19" name="Oval 18"/>
          <p:cNvSpPr/>
          <p:nvPr/>
        </p:nvSpPr>
        <p:spPr>
          <a:xfrm>
            <a:off x="896112" y="3072384"/>
            <a:ext cx="100584" cy="100584"/>
          </a:xfrm>
          <a:prstGeom prst="ellipse">
            <a:avLst/>
          </a:prstGeom>
          <a:solidFill>
            <a:srgbClr val="4B7B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1152144" y="2990088"/>
            <a:ext cx="4544568" cy="457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250" b="0" i="0">
                <a:solidFill>
                  <a:srgbClr val="475569"/>
                </a:solidFill>
                <a:latin typeface="Microsoft YaHei"/>
                <a:ea typeface="Microsoft YaHei"/>
                <a:cs typeface="Microsoft YaHei"/>
              </a:rPr>
              <a:t>学生感受到的是“课堂活动”，而非“广告”</a:t>
            </a:r>
          </a:p>
        </p:txBody>
      </p:sp>
      <p:sp>
        <p:nvSpPr>
          <p:cNvPr id="21" name="Rounded Rectangle 20"/>
          <p:cNvSpPr/>
          <p:nvPr/>
        </p:nvSpPr>
        <p:spPr>
          <a:xfrm>
            <a:off x="6172200" y="1417320"/>
            <a:ext cx="5349240" cy="3931920"/>
          </a:xfrm>
          <a:prstGeom prst="roundRect">
            <a:avLst/>
          </a:prstGeom>
          <a:solidFill>
            <a:srgbClr val="F8FAF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Rounded Rectangle 21"/>
          <p:cNvSpPr/>
          <p:nvPr/>
        </p:nvSpPr>
        <p:spPr>
          <a:xfrm>
            <a:off x="6172200" y="1417320"/>
            <a:ext cx="91440" cy="3931920"/>
          </a:xfrm>
          <a:prstGeom prst="roundRect">
            <a:avLst/>
          </a:prstGeom>
          <a:gradFill rotWithShape="1">
            <a:gsLst>
              <a:gs pos="0">
                <a:srgbClr val="4B7BFF"/>
              </a:gs>
              <a:gs pos="100000">
                <a:srgbClr val="8B5CF6"/>
              </a:gs>
            </a:gsLst>
            <a:lin scaled="0" ang="5400000"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3" name="Rounded Rectangle 22"/>
          <p:cNvSpPr/>
          <p:nvPr/>
        </p:nvSpPr>
        <p:spPr>
          <a:xfrm>
            <a:off x="6373368" y="1600200"/>
            <a:ext cx="457200" cy="457200"/>
          </a:xfrm>
          <a:prstGeom prst="roundRect">
            <a:avLst/>
          </a:prstGeom>
          <a:solidFill>
            <a:srgbClr val="FFFFFF"/>
          </a:solidFill>
          <a:ln w="25400" cap="rnd">
            <a:solidFill>
              <a:srgbClr val="8B5CF6"/>
            </a:solidFill>
            <a:round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Oval 23"/>
          <p:cNvSpPr/>
          <p:nvPr/>
        </p:nvSpPr>
        <p:spPr>
          <a:xfrm>
            <a:off x="6521957" y="1714500"/>
            <a:ext cx="160020" cy="160020"/>
          </a:xfrm>
          <a:prstGeom prst="ellipse">
            <a:avLst/>
          </a:prstGeom>
          <a:noFill/>
          <a:ln w="25400" cap="rnd">
            <a:solidFill>
              <a:srgbClr val="8B5CF6"/>
            </a:solidFill>
            <a:round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5" name="Freeform 24"/>
          <p:cNvSpPr/>
          <p:nvPr/>
        </p:nvSpPr>
        <p:spPr>
          <a:xfrm>
            <a:off x="6583679" y="1892807"/>
            <a:ext cx="36576" cy="0"/>
          </a:xfrm>
          <a:custGeom>
            <a:avLst/>
            <a:gdLst/>
            <a:ahLst/>
            <a:cxnLst/>
            <a:rect l="l" t="t" r="r" b="b"/>
            <a:pathLst>
              <a:path w="40" h="0">
                <a:moveTo>
                  <a:pt x="0" y="0"/>
                </a:moveTo>
                <a:lnTo>
                  <a:pt x="40" y="0"/>
                </a:lnTo>
              </a:path>
            </a:pathLst>
          </a:custGeom>
          <a:noFill/>
          <a:ln w="25400" cap="rnd">
            <a:solidFill>
              <a:srgbClr val="8B5CF6"/>
            </a:solidFill>
            <a:round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TextBox 25"/>
          <p:cNvSpPr txBox="1"/>
          <p:nvPr/>
        </p:nvSpPr>
        <p:spPr>
          <a:xfrm>
            <a:off x="6949440" y="1618488"/>
            <a:ext cx="4343400" cy="3657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500" b="1" i="0">
                <a:solidFill>
                  <a:srgbClr val="8B5CF6"/>
                </a:solidFill>
                <a:latin typeface="Microsoft YaHei"/>
                <a:ea typeface="Microsoft YaHei"/>
                <a:cs typeface="Microsoft YaHei"/>
              </a:rPr>
              <a:t>关键目标</a:t>
            </a:r>
          </a:p>
        </p:txBody>
      </p:sp>
      <p:sp>
        <p:nvSpPr>
          <p:cNvPr id="27" name="Oval 26"/>
          <p:cNvSpPr/>
          <p:nvPr/>
        </p:nvSpPr>
        <p:spPr>
          <a:xfrm>
            <a:off x="6428232" y="2231136"/>
            <a:ext cx="100584" cy="100584"/>
          </a:xfrm>
          <a:prstGeom prst="ellipse">
            <a:avLst/>
          </a:prstGeom>
          <a:solidFill>
            <a:srgbClr val="8B5CF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8" name="TextBox 27"/>
          <p:cNvSpPr txBox="1"/>
          <p:nvPr/>
        </p:nvSpPr>
        <p:spPr>
          <a:xfrm>
            <a:off x="6684264" y="2148840"/>
            <a:ext cx="4544568" cy="457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250" b="0" i="0">
                <a:solidFill>
                  <a:srgbClr val="475569"/>
                </a:solidFill>
                <a:latin typeface="Microsoft YaHei"/>
                <a:ea typeface="Microsoft YaHei"/>
                <a:cs typeface="Microsoft YaHei"/>
              </a:rPr>
              <a:t>在心理健康知识学习中自然展示千问能力</a:t>
            </a:r>
          </a:p>
        </p:txBody>
      </p:sp>
      <p:sp>
        <p:nvSpPr>
          <p:cNvPr id="29" name="Oval 28"/>
          <p:cNvSpPr/>
          <p:nvPr/>
        </p:nvSpPr>
        <p:spPr>
          <a:xfrm>
            <a:off x="6428232" y="2651760"/>
            <a:ext cx="100584" cy="100584"/>
          </a:xfrm>
          <a:prstGeom prst="ellipse">
            <a:avLst/>
          </a:prstGeom>
          <a:solidFill>
            <a:srgbClr val="8B5CF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0" name="TextBox 29"/>
          <p:cNvSpPr txBox="1"/>
          <p:nvPr/>
        </p:nvSpPr>
        <p:spPr>
          <a:xfrm>
            <a:off x="6684264" y="2569464"/>
            <a:ext cx="4544568" cy="457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250" b="0" i="0">
                <a:solidFill>
                  <a:srgbClr val="475569"/>
                </a:solidFill>
                <a:latin typeface="Microsoft YaHei"/>
                <a:ea typeface="Microsoft YaHei"/>
                <a:cs typeface="Microsoft YaHei"/>
              </a:rPr>
              <a:t>让学生形成“AI 可以辅助思考”的认知</a:t>
            </a:r>
          </a:p>
        </p:txBody>
      </p:sp>
      <p:sp>
        <p:nvSpPr>
          <p:cNvPr id="31" name="Oval 30"/>
          <p:cNvSpPr/>
          <p:nvPr/>
        </p:nvSpPr>
        <p:spPr>
          <a:xfrm>
            <a:off x="6428232" y="3072384"/>
            <a:ext cx="100584" cy="100584"/>
          </a:xfrm>
          <a:prstGeom prst="ellipse">
            <a:avLst/>
          </a:prstGeom>
          <a:solidFill>
            <a:srgbClr val="8B5CF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2" name="TextBox 31"/>
          <p:cNvSpPr txBox="1"/>
          <p:nvPr/>
        </p:nvSpPr>
        <p:spPr>
          <a:xfrm>
            <a:off x="6684264" y="2990088"/>
            <a:ext cx="4544568" cy="457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250" b="0" i="0">
                <a:solidFill>
                  <a:srgbClr val="475569"/>
                </a:solidFill>
                <a:latin typeface="Microsoft YaHei"/>
                <a:ea typeface="Microsoft YaHei"/>
                <a:cs typeface="Microsoft YaHei"/>
              </a:rPr>
              <a:t>避免产生被推销的反感</a:t>
            </a:r>
          </a:p>
        </p:txBody>
      </p:sp>
      <p:sp>
        <p:nvSpPr>
          <p:cNvPr id="33" name="TextBox 32"/>
          <p:cNvSpPr txBox="1"/>
          <p:nvPr/>
        </p:nvSpPr>
        <p:spPr>
          <a:xfrm>
            <a:off x="11247120" y="6437376"/>
            <a:ext cx="64008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/>
            <a:r>
              <a:rPr sz="900" b="0" i="0">
                <a:solidFill>
                  <a:srgbClr val="64748B"/>
                </a:solidFill>
                <a:latin typeface="Microsoft YaHei"/>
                <a:ea typeface="Microsoft YaHei"/>
                <a:cs typeface="Microsoft YaHei"/>
              </a:rPr>
              <a:t>16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Oval 1"/>
          <p:cNvSpPr/>
          <p:nvPr/>
        </p:nvSpPr>
        <p:spPr>
          <a:xfrm>
            <a:off x="8778240" y="-1828800"/>
            <a:ext cx="5486400" cy="5486400"/>
          </a:xfrm>
          <a:prstGeom prst="ellipse">
            <a:avLst/>
          </a:prstGeom>
          <a:gradFill rotWithShape="1">
            <a:gsLst>
              <a:gs pos="0">
                <a:srgbClr val="4B7BFF">
                  <a:alpha val="12000"/>
                </a:srgbClr>
              </a:gs>
              <a:gs pos="100000">
                <a:srgbClr val="8B5CF6">
                  <a:alpha val="12000"/>
                </a:srgbClr>
              </a:gs>
            </a:gsLst>
            <a:lin scaled="0" ang="8100000"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Oval 2"/>
          <p:cNvSpPr/>
          <p:nvPr/>
        </p:nvSpPr>
        <p:spPr>
          <a:xfrm>
            <a:off x="-2011680" y="4023360"/>
            <a:ext cx="5486400" cy="5486400"/>
          </a:xfrm>
          <a:prstGeom prst="ellipse">
            <a:avLst/>
          </a:prstGeom>
          <a:gradFill rotWithShape="1">
            <a:gsLst>
              <a:gs pos="0">
                <a:srgbClr val="8B5CF6">
                  <a:alpha val="12000"/>
                </a:srgbClr>
              </a:gs>
              <a:gs pos="100000">
                <a:srgbClr val="64748B">
                  <a:alpha val="12000"/>
                </a:srgbClr>
              </a:gs>
            </a:gsLst>
            <a:lin scaled="0" ang="8100000"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Rectangle 3"/>
          <p:cNvSpPr/>
          <p:nvPr/>
        </p:nvSpPr>
        <p:spPr>
          <a:xfrm>
            <a:off x="0" y="0"/>
            <a:ext cx="12191695" cy="109728"/>
          </a:xfrm>
          <a:prstGeom prst="rect">
            <a:avLst/>
          </a:prstGeom>
          <a:gradFill rotWithShape="1">
            <a:gsLst>
              <a:gs pos="0">
                <a:srgbClr val="4B7BFF"/>
              </a:gs>
              <a:gs pos="100000">
                <a:srgbClr val="8B5CF6"/>
              </a:gs>
            </a:gsLst>
            <a:lin scaled="0" ang="5400000"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Rounded Rectangle 4"/>
          <p:cNvSpPr/>
          <p:nvPr/>
        </p:nvSpPr>
        <p:spPr>
          <a:xfrm>
            <a:off x="548640" y="384048"/>
            <a:ext cx="457200" cy="457200"/>
          </a:xfrm>
          <a:prstGeom prst="roundRect">
            <a:avLst/>
          </a:prstGeom>
          <a:gradFill rotWithShape="1">
            <a:gsLst>
              <a:gs pos="0">
                <a:srgbClr val="4B7BFF"/>
              </a:gs>
              <a:gs pos="100000">
                <a:srgbClr val="8B5CF6"/>
              </a:gs>
            </a:gsLst>
            <a:lin scaled="0" ang="8100000"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1143000" y="365760"/>
            <a:ext cx="10515600" cy="4114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2300" b="1" i="0">
                <a:solidFill>
                  <a:srgbClr val="1E293B"/>
                </a:solidFill>
                <a:latin typeface="Microsoft YaHei"/>
                <a:ea typeface="Microsoft YaHei"/>
                <a:cs typeface="Microsoft YaHei"/>
              </a:rPr>
              <a:t>把千问呈现为“会思考的学习伙伴”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143000" y="786384"/>
            <a:ext cx="1051560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200" b="0" i="0">
                <a:solidFill>
                  <a:srgbClr val="64748B"/>
                </a:solidFill>
                <a:latin typeface="Microsoft YaHei"/>
                <a:ea typeface="Microsoft YaHei"/>
                <a:cs typeface="Microsoft YaHei"/>
              </a:rPr>
              <a:t>四、课堂嵌入方式（三方式）</a:t>
            </a:r>
          </a:p>
        </p:txBody>
      </p:sp>
      <p:sp>
        <p:nvSpPr>
          <p:cNvPr id="8" name="Rectangle 7"/>
          <p:cNvSpPr/>
          <p:nvPr/>
        </p:nvSpPr>
        <p:spPr>
          <a:xfrm>
            <a:off x="1143000" y="1097280"/>
            <a:ext cx="2011680" cy="54864"/>
          </a:xfrm>
          <a:prstGeom prst="rect">
            <a:avLst/>
          </a:prstGeom>
          <a:gradFill rotWithShape="1">
            <a:gsLst>
              <a:gs pos="0">
                <a:srgbClr val="4B7BFF"/>
              </a:gs>
              <a:gs pos="100000">
                <a:srgbClr val="8B5CF6"/>
              </a:gs>
            </a:gsLst>
            <a:lin scaled="0" ang="0"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548640" y="6455664"/>
            <a:ext cx="822960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900" b="0" i="0">
                <a:solidFill>
                  <a:srgbClr val="64748B"/>
                </a:solidFill>
                <a:latin typeface="Microsoft YaHei"/>
                <a:ea typeface="Microsoft YaHei"/>
                <a:cs typeface="Microsoft YaHei"/>
              </a:rPr>
              <a:t>心成长·向未来 · K12 心理健康素养提升计划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640080" y="1463040"/>
            <a:ext cx="3154680" cy="3886200"/>
          </a:xfrm>
          <a:prstGeom prst="roundRect">
            <a:avLst/>
          </a:prstGeom>
          <a:solidFill>
            <a:srgbClr val="F8FAF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Rounded Rectangle 10"/>
          <p:cNvSpPr/>
          <p:nvPr/>
        </p:nvSpPr>
        <p:spPr>
          <a:xfrm>
            <a:off x="640080" y="1463040"/>
            <a:ext cx="91440" cy="3886200"/>
          </a:xfrm>
          <a:prstGeom prst="roundRect">
            <a:avLst/>
          </a:prstGeom>
          <a:gradFill rotWithShape="1">
            <a:gsLst>
              <a:gs pos="0">
                <a:srgbClr val="4B7BFF"/>
              </a:gs>
              <a:gs pos="100000">
                <a:srgbClr val="8B5CF6"/>
              </a:gs>
            </a:gsLst>
            <a:lin scaled="0" ang="5400000"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Rounded Rectangle 11"/>
          <p:cNvSpPr/>
          <p:nvPr/>
        </p:nvSpPr>
        <p:spPr>
          <a:xfrm>
            <a:off x="841247" y="1645920"/>
            <a:ext cx="457200" cy="457200"/>
          </a:xfrm>
          <a:prstGeom prst="roundRect">
            <a:avLst/>
          </a:prstGeom>
          <a:solidFill>
            <a:srgbClr val="FFFFFF"/>
          </a:solidFill>
          <a:ln w="25400" cap="rnd">
            <a:solidFill>
              <a:srgbClr val="4B7BFF"/>
            </a:solidFill>
            <a:round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Freeform 12"/>
          <p:cNvSpPr/>
          <p:nvPr/>
        </p:nvSpPr>
        <p:spPr>
          <a:xfrm>
            <a:off x="1024127" y="1805940"/>
            <a:ext cx="125273" cy="137160"/>
          </a:xfrm>
          <a:custGeom>
            <a:avLst/>
            <a:gdLst/>
            <a:ahLst/>
            <a:cxnLst/>
            <a:rect l="l" t="t" r="r" b="b"/>
            <a:pathLst>
              <a:path w="137" h="150">
                <a:moveTo>
                  <a:pt x="0" y="0"/>
                </a:moveTo>
                <a:lnTo>
                  <a:pt x="0" y="150"/>
                </a:lnTo>
                <a:lnTo>
                  <a:pt x="137" y="75"/>
                </a:lnTo>
                <a:lnTo>
                  <a:pt x="0" y="0"/>
                </a:lnTo>
                <a:close/>
              </a:path>
            </a:pathLst>
          </a:custGeom>
          <a:noFill/>
          <a:ln w="25400" cap="rnd">
            <a:solidFill>
              <a:srgbClr val="4B7BFF"/>
            </a:solidFill>
            <a:round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1417319" y="1664208"/>
            <a:ext cx="2148840" cy="3657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500" b="1" i="0">
                <a:solidFill>
                  <a:srgbClr val="4B7BFF"/>
                </a:solidFill>
                <a:latin typeface="Microsoft YaHei"/>
                <a:ea typeface="Microsoft YaHei"/>
                <a:cs typeface="Microsoft YaHei"/>
              </a:rPr>
              <a:t>方式一 · AI 角色互动</a:t>
            </a:r>
          </a:p>
        </p:txBody>
      </p:sp>
      <p:sp>
        <p:nvSpPr>
          <p:cNvPr id="15" name="Oval 14"/>
          <p:cNvSpPr/>
          <p:nvPr/>
        </p:nvSpPr>
        <p:spPr>
          <a:xfrm>
            <a:off x="896112" y="2276856"/>
            <a:ext cx="100584" cy="100584"/>
          </a:xfrm>
          <a:prstGeom prst="ellipse">
            <a:avLst/>
          </a:prstGeom>
          <a:solidFill>
            <a:srgbClr val="4B7B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1152144" y="2194560"/>
            <a:ext cx="2350008" cy="457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250" b="0" i="0">
                <a:solidFill>
                  <a:srgbClr val="475569"/>
                </a:solidFill>
                <a:latin typeface="Microsoft YaHei"/>
                <a:ea typeface="Microsoft YaHei"/>
                <a:cs typeface="Microsoft YaHei"/>
              </a:rPr>
              <a:t>设计“小千”卡通形象，出现在教授讲授过程中</a:t>
            </a:r>
          </a:p>
        </p:txBody>
      </p:sp>
      <p:sp>
        <p:nvSpPr>
          <p:cNvPr id="17" name="Oval 16"/>
          <p:cNvSpPr/>
          <p:nvPr/>
        </p:nvSpPr>
        <p:spPr>
          <a:xfrm>
            <a:off x="896112" y="2697479"/>
            <a:ext cx="100584" cy="100584"/>
          </a:xfrm>
          <a:prstGeom prst="ellipse">
            <a:avLst/>
          </a:prstGeom>
          <a:solidFill>
            <a:srgbClr val="4B7B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1152144" y="2615184"/>
            <a:ext cx="2350008" cy="457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250" b="0" i="0">
                <a:solidFill>
                  <a:srgbClr val="475569"/>
                </a:solidFill>
                <a:latin typeface="Microsoft YaHei"/>
                <a:ea typeface="Microsoft YaHei"/>
                <a:cs typeface="Microsoft YaHei"/>
              </a:rPr>
              <a:t>讲到关键知识点时“小千”出镜，展示 10—15 秒 AI 问答</a:t>
            </a:r>
          </a:p>
        </p:txBody>
      </p:sp>
      <p:sp>
        <p:nvSpPr>
          <p:cNvPr id="19" name="Oval 18"/>
          <p:cNvSpPr/>
          <p:nvPr/>
        </p:nvSpPr>
        <p:spPr>
          <a:xfrm>
            <a:off x="896112" y="3118103"/>
            <a:ext cx="100584" cy="100584"/>
          </a:xfrm>
          <a:prstGeom prst="ellipse">
            <a:avLst/>
          </a:prstGeom>
          <a:solidFill>
            <a:srgbClr val="4B7B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1152144" y="3035808"/>
            <a:ext cx="2350008" cy="457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250" b="0" i="0">
                <a:solidFill>
                  <a:srgbClr val="475569"/>
                </a:solidFill>
                <a:latin typeface="Microsoft YaHei"/>
                <a:ea typeface="Microsoft YaHei"/>
                <a:cs typeface="Microsoft YaHei"/>
              </a:rPr>
              <a:t>互动内容须与心理健康知识直接相关</a:t>
            </a:r>
          </a:p>
        </p:txBody>
      </p:sp>
      <p:sp>
        <p:nvSpPr>
          <p:cNvPr id="21" name="Rounded Rectangle 20"/>
          <p:cNvSpPr/>
          <p:nvPr/>
        </p:nvSpPr>
        <p:spPr>
          <a:xfrm>
            <a:off x="4389120" y="1463040"/>
            <a:ext cx="3154680" cy="3886200"/>
          </a:xfrm>
          <a:prstGeom prst="roundRect">
            <a:avLst/>
          </a:prstGeom>
          <a:solidFill>
            <a:srgbClr val="F8FAF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Rounded Rectangle 21"/>
          <p:cNvSpPr/>
          <p:nvPr/>
        </p:nvSpPr>
        <p:spPr>
          <a:xfrm>
            <a:off x="4389120" y="1463040"/>
            <a:ext cx="91440" cy="3886200"/>
          </a:xfrm>
          <a:prstGeom prst="roundRect">
            <a:avLst/>
          </a:prstGeom>
          <a:gradFill rotWithShape="1">
            <a:gsLst>
              <a:gs pos="0">
                <a:srgbClr val="4B7BFF"/>
              </a:gs>
              <a:gs pos="100000">
                <a:srgbClr val="8B5CF6"/>
              </a:gs>
            </a:gsLst>
            <a:lin scaled="0" ang="5400000"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3" name="Rounded Rectangle 22"/>
          <p:cNvSpPr/>
          <p:nvPr/>
        </p:nvSpPr>
        <p:spPr>
          <a:xfrm>
            <a:off x="4590288" y="1645920"/>
            <a:ext cx="457200" cy="457200"/>
          </a:xfrm>
          <a:prstGeom prst="roundRect">
            <a:avLst/>
          </a:prstGeom>
          <a:solidFill>
            <a:srgbClr val="FFFFFF"/>
          </a:solidFill>
          <a:ln w="25400" cap="rnd">
            <a:solidFill>
              <a:srgbClr val="8B5CF6"/>
            </a:solidFill>
            <a:round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Rounded Rectangle 23"/>
          <p:cNvSpPr/>
          <p:nvPr/>
        </p:nvSpPr>
        <p:spPr>
          <a:xfrm>
            <a:off x="4704588" y="1760220"/>
            <a:ext cx="228600" cy="182880"/>
          </a:xfrm>
          <a:prstGeom prst="roundRect">
            <a:avLst/>
          </a:prstGeom>
          <a:noFill/>
          <a:ln w="25400" cap="rnd">
            <a:solidFill>
              <a:srgbClr val="8B5CF6"/>
            </a:solidFill>
            <a:round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5" name="TextBox 24"/>
          <p:cNvSpPr txBox="1"/>
          <p:nvPr/>
        </p:nvSpPr>
        <p:spPr>
          <a:xfrm>
            <a:off x="5166359" y="1664208"/>
            <a:ext cx="2148840" cy="3657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500" b="1" i="0">
                <a:solidFill>
                  <a:srgbClr val="8B5CF6"/>
                </a:solidFill>
                <a:latin typeface="Microsoft YaHei"/>
                <a:ea typeface="Microsoft YaHei"/>
                <a:cs typeface="Microsoft YaHei"/>
              </a:rPr>
              <a:t>方式二 · 课堂实时互动</a:t>
            </a:r>
          </a:p>
        </p:txBody>
      </p:sp>
      <p:sp>
        <p:nvSpPr>
          <p:cNvPr id="26" name="Oval 25"/>
          <p:cNvSpPr/>
          <p:nvPr/>
        </p:nvSpPr>
        <p:spPr>
          <a:xfrm>
            <a:off x="4645152" y="2276856"/>
            <a:ext cx="100584" cy="100584"/>
          </a:xfrm>
          <a:prstGeom prst="ellipse">
            <a:avLst/>
          </a:prstGeom>
          <a:solidFill>
            <a:srgbClr val="8B5CF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7" name="TextBox 26"/>
          <p:cNvSpPr txBox="1"/>
          <p:nvPr/>
        </p:nvSpPr>
        <p:spPr>
          <a:xfrm>
            <a:off x="4901184" y="2194560"/>
            <a:ext cx="2350008" cy="457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250" b="0" i="0">
                <a:solidFill>
                  <a:srgbClr val="475569"/>
                </a:solidFill>
                <a:latin typeface="Microsoft YaHei"/>
                <a:ea typeface="Microsoft YaHei"/>
                <a:cs typeface="Microsoft YaHei"/>
              </a:rPr>
              <a:t>环节名称：“用 AI 帮帮忙”</a:t>
            </a:r>
          </a:p>
        </p:txBody>
      </p:sp>
      <p:sp>
        <p:nvSpPr>
          <p:cNvPr id="28" name="Oval 27"/>
          <p:cNvSpPr/>
          <p:nvPr/>
        </p:nvSpPr>
        <p:spPr>
          <a:xfrm>
            <a:off x="4645152" y="2697479"/>
            <a:ext cx="100584" cy="100584"/>
          </a:xfrm>
          <a:prstGeom prst="ellipse">
            <a:avLst/>
          </a:prstGeom>
          <a:solidFill>
            <a:srgbClr val="8B5CF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9" name="TextBox 28"/>
          <p:cNvSpPr txBox="1"/>
          <p:nvPr/>
        </p:nvSpPr>
        <p:spPr>
          <a:xfrm>
            <a:off x="4901184" y="2615184"/>
            <a:ext cx="2350008" cy="457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250" b="0" i="0">
                <a:solidFill>
                  <a:srgbClr val="475569"/>
                </a:solidFill>
                <a:latin typeface="Microsoft YaHei"/>
                <a:ea typeface="Microsoft YaHei"/>
                <a:cs typeface="Microsoft YaHei"/>
              </a:rPr>
              <a:t>引导学生思考烦恼、练习如何向 AI 提问</a:t>
            </a:r>
          </a:p>
        </p:txBody>
      </p:sp>
      <p:sp>
        <p:nvSpPr>
          <p:cNvPr id="30" name="Oval 29"/>
          <p:cNvSpPr/>
          <p:nvPr/>
        </p:nvSpPr>
        <p:spPr>
          <a:xfrm>
            <a:off x="4645152" y="3118103"/>
            <a:ext cx="100584" cy="100584"/>
          </a:xfrm>
          <a:prstGeom prst="ellipse">
            <a:avLst/>
          </a:prstGeom>
          <a:solidFill>
            <a:srgbClr val="8B5CF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1" name="TextBox 30"/>
          <p:cNvSpPr txBox="1"/>
          <p:nvPr/>
        </p:nvSpPr>
        <p:spPr>
          <a:xfrm>
            <a:off x="4901184" y="3035808"/>
            <a:ext cx="2350008" cy="457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250" b="0" i="0">
                <a:solidFill>
                  <a:srgbClr val="475569"/>
                </a:solidFill>
                <a:latin typeface="Microsoft YaHei"/>
                <a:ea typeface="Microsoft YaHei"/>
                <a:cs typeface="Microsoft YaHei"/>
              </a:rPr>
              <a:t>教师展示预先准备的千问对话示例</a:t>
            </a:r>
          </a:p>
        </p:txBody>
      </p:sp>
      <p:sp>
        <p:nvSpPr>
          <p:cNvPr id="32" name="Rounded Rectangle 31"/>
          <p:cNvSpPr/>
          <p:nvPr/>
        </p:nvSpPr>
        <p:spPr>
          <a:xfrm>
            <a:off x="8138160" y="1463040"/>
            <a:ext cx="3154680" cy="3886200"/>
          </a:xfrm>
          <a:prstGeom prst="roundRect">
            <a:avLst/>
          </a:prstGeom>
          <a:solidFill>
            <a:srgbClr val="F8FAF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3" name="Rounded Rectangle 32"/>
          <p:cNvSpPr/>
          <p:nvPr/>
        </p:nvSpPr>
        <p:spPr>
          <a:xfrm>
            <a:off x="8138160" y="1463040"/>
            <a:ext cx="91440" cy="3886200"/>
          </a:xfrm>
          <a:prstGeom prst="roundRect">
            <a:avLst/>
          </a:prstGeom>
          <a:gradFill rotWithShape="1">
            <a:gsLst>
              <a:gs pos="0">
                <a:srgbClr val="4B7BFF"/>
              </a:gs>
              <a:gs pos="100000">
                <a:srgbClr val="8B5CF6"/>
              </a:gs>
            </a:gsLst>
            <a:lin scaled="0" ang="5400000"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4" name="Rounded Rectangle 33"/>
          <p:cNvSpPr/>
          <p:nvPr/>
        </p:nvSpPr>
        <p:spPr>
          <a:xfrm>
            <a:off x="8339328" y="1645920"/>
            <a:ext cx="457200" cy="457200"/>
          </a:xfrm>
          <a:prstGeom prst="roundRect">
            <a:avLst/>
          </a:prstGeom>
          <a:solidFill>
            <a:srgbClr val="FFFFFF"/>
          </a:solidFill>
          <a:ln w="25400" cap="rnd">
            <a:solidFill>
              <a:srgbClr val="4B7BFF"/>
            </a:solidFill>
            <a:round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5" name="Freeform 34"/>
          <p:cNvSpPr/>
          <p:nvPr/>
        </p:nvSpPr>
        <p:spPr>
          <a:xfrm>
            <a:off x="8481060" y="1828800"/>
            <a:ext cx="155448" cy="91440"/>
          </a:xfrm>
          <a:custGeom>
            <a:avLst/>
            <a:gdLst/>
            <a:ahLst/>
            <a:cxnLst/>
            <a:rect l="l" t="t" r="r" b="b"/>
            <a:pathLst>
              <a:path w="170" h="100">
                <a:moveTo>
                  <a:pt x="0" y="50"/>
                </a:moveTo>
                <a:lnTo>
                  <a:pt x="170" y="50"/>
                </a:lnTo>
                <a:lnTo>
                  <a:pt x="115" y="0"/>
                </a:lnTo>
                <a:lnTo>
                  <a:pt x="170" y="50"/>
                </a:lnTo>
                <a:lnTo>
                  <a:pt x="115" y="100"/>
                </a:lnTo>
              </a:path>
            </a:pathLst>
          </a:custGeom>
          <a:noFill/>
          <a:ln w="25400" cap="rnd">
            <a:solidFill>
              <a:srgbClr val="4B7BFF"/>
            </a:solidFill>
            <a:round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6" name="TextBox 35"/>
          <p:cNvSpPr txBox="1"/>
          <p:nvPr/>
        </p:nvSpPr>
        <p:spPr>
          <a:xfrm>
            <a:off x="8915400" y="1664208"/>
            <a:ext cx="2148840" cy="3657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500" b="1" i="0">
                <a:solidFill>
                  <a:srgbClr val="4B7BFF"/>
                </a:solidFill>
                <a:latin typeface="Microsoft YaHei"/>
                <a:ea typeface="Microsoft YaHei"/>
                <a:cs typeface="Microsoft YaHei"/>
              </a:rPr>
              <a:t>方式三 · 课后任务延伸</a:t>
            </a:r>
          </a:p>
        </p:txBody>
      </p:sp>
      <p:sp>
        <p:nvSpPr>
          <p:cNvPr id="37" name="Oval 36"/>
          <p:cNvSpPr/>
          <p:nvPr/>
        </p:nvSpPr>
        <p:spPr>
          <a:xfrm>
            <a:off x="8394192" y="2276856"/>
            <a:ext cx="100584" cy="100584"/>
          </a:xfrm>
          <a:prstGeom prst="ellipse">
            <a:avLst/>
          </a:prstGeom>
          <a:solidFill>
            <a:srgbClr val="4B7B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8" name="TextBox 37"/>
          <p:cNvSpPr txBox="1"/>
          <p:nvPr/>
        </p:nvSpPr>
        <p:spPr>
          <a:xfrm>
            <a:off x="8650224" y="2194560"/>
            <a:ext cx="2350008" cy="457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250" b="0" i="0">
                <a:solidFill>
                  <a:srgbClr val="475569"/>
                </a:solidFill>
                <a:latin typeface="Microsoft YaHei"/>
                <a:ea typeface="Microsoft YaHei"/>
                <a:cs typeface="Microsoft YaHei"/>
              </a:rPr>
              <a:t>每节课布置“探索任务”</a:t>
            </a:r>
          </a:p>
        </p:txBody>
      </p:sp>
      <p:sp>
        <p:nvSpPr>
          <p:cNvPr id="39" name="Oval 38"/>
          <p:cNvSpPr/>
          <p:nvPr/>
        </p:nvSpPr>
        <p:spPr>
          <a:xfrm>
            <a:off x="8394192" y="2697479"/>
            <a:ext cx="100584" cy="100584"/>
          </a:xfrm>
          <a:prstGeom prst="ellipse">
            <a:avLst/>
          </a:prstGeom>
          <a:solidFill>
            <a:srgbClr val="4B7B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0" name="TextBox 39"/>
          <p:cNvSpPr txBox="1"/>
          <p:nvPr/>
        </p:nvSpPr>
        <p:spPr>
          <a:xfrm>
            <a:off x="8650224" y="2615184"/>
            <a:ext cx="2350008" cy="457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250" b="0" i="0">
                <a:solidFill>
                  <a:srgbClr val="475569"/>
                </a:solidFill>
                <a:latin typeface="Microsoft YaHei"/>
                <a:ea typeface="Microsoft YaHei"/>
                <a:cs typeface="Microsoft YaHei"/>
              </a:rPr>
              <a:t>示例：“问一问千问：怎样才能更自信？”记在心理日记本</a:t>
            </a:r>
          </a:p>
        </p:txBody>
      </p:sp>
      <p:sp>
        <p:nvSpPr>
          <p:cNvPr id="41" name="Oval 40"/>
          <p:cNvSpPr/>
          <p:nvPr/>
        </p:nvSpPr>
        <p:spPr>
          <a:xfrm>
            <a:off x="8394192" y="3118103"/>
            <a:ext cx="100584" cy="100584"/>
          </a:xfrm>
          <a:prstGeom prst="ellipse">
            <a:avLst/>
          </a:prstGeom>
          <a:solidFill>
            <a:srgbClr val="4B7B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2" name="TextBox 41"/>
          <p:cNvSpPr txBox="1"/>
          <p:nvPr/>
        </p:nvSpPr>
        <p:spPr>
          <a:xfrm>
            <a:off x="8650224" y="3035808"/>
            <a:ext cx="2350008" cy="457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250" b="0" i="0">
                <a:solidFill>
                  <a:srgbClr val="475569"/>
                </a:solidFill>
                <a:latin typeface="Microsoft YaHei"/>
                <a:ea typeface="Microsoft YaHei"/>
                <a:cs typeface="Microsoft YaHei"/>
              </a:rPr>
              <a:t>不强制、不挂钩成绩、不统一要求</a:t>
            </a:r>
          </a:p>
        </p:txBody>
      </p:sp>
      <p:sp>
        <p:nvSpPr>
          <p:cNvPr id="43" name="TextBox 42"/>
          <p:cNvSpPr txBox="1"/>
          <p:nvPr/>
        </p:nvSpPr>
        <p:spPr>
          <a:xfrm>
            <a:off x="11247120" y="6437376"/>
            <a:ext cx="64008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/>
            <a:r>
              <a:rPr sz="900" b="0" i="0">
                <a:solidFill>
                  <a:srgbClr val="64748B"/>
                </a:solidFill>
                <a:latin typeface="Microsoft YaHei"/>
                <a:ea typeface="Microsoft YaHei"/>
                <a:cs typeface="Microsoft YaHei"/>
              </a:rPr>
              <a:t>17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Oval 1"/>
          <p:cNvSpPr/>
          <p:nvPr/>
        </p:nvSpPr>
        <p:spPr>
          <a:xfrm>
            <a:off x="8778240" y="-1828800"/>
            <a:ext cx="5486400" cy="5486400"/>
          </a:xfrm>
          <a:prstGeom prst="ellipse">
            <a:avLst/>
          </a:prstGeom>
          <a:gradFill rotWithShape="1">
            <a:gsLst>
              <a:gs pos="0">
                <a:srgbClr val="4B7BFF">
                  <a:alpha val="12000"/>
                </a:srgbClr>
              </a:gs>
              <a:gs pos="100000">
                <a:srgbClr val="8B5CF6">
                  <a:alpha val="12000"/>
                </a:srgbClr>
              </a:gs>
            </a:gsLst>
            <a:lin scaled="0" ang="8100000"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Oval 2"/>
          <p:cNvSpPr/>
          <p:nvPr/>
        </p:nvSpPr>
        <p:spPr>
          <a:xfrm>
            <a:off x="-2011680" y="4023360"/>
            <a:ext cx="5486400" cy="5486400"/>
          </a:xfrm>
          <a:prstGeom prst="ellipse">
            <a:avLst/>
          </a:prstGeom>
          <a:gradFill rotWithShape="1">
            <a:gsLst>
              <a:gs pos="0">
                <a:srgbClr val="8B5CF6">
                  <a:alpha val="12000"/>
                </a:srgbClr>
              </a:gs>
              <a:gs pos="100000">
                <a:srgbClr val="64748B">
                  <a:alpha val="12000"/>
                </a:srgbClr>
              </a:gs>
            </a:gsLst>
            <a:lin scaled="0" ang="8100000"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Rectangle 3"/>
          <p:cNvSpPr/>
          <p:nvPr/>
        </p:nvSpPr>
        <p:spPr>
          <a:xfrm>
            <a:off x="0" y="0"/>
            <a:ext cx="12191695" cy="109728"/>
          </a:xfrm>
          <a:prstGeom prst="rect">
            <a:avLst/>
          </a:prstGeom>
          <a:gradFill rotWithShape="1">
            <a:gsLst>
              <a:gs pos="0">
                <a:srgbClr val="4B7BFF"/>
              </a:gs>
              <a:gs pos="100000">
                <a:srgbClr val="8B5CF6"/>
              </a:gs>
            </a:gsLst>
            <a:lin scaled="0" ang="5400000"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Rounded Rectangle 4"/>
          <p:cNvSpPr/>
          <p:nvPr/>
        </p:nvSpPr>
        <p:spPr>
          <a:xfrm>
            <a:off x="548640" y="384048"/>
            <a:ext cx="457200" cy="457200"/>
          </a:xfrm>
          <a:prstGeom prst="roundRect">
            <a:avLst/>
          </a:prstGeom>
          <a:gradFill rotWithShape="1">
            <a:gsLst>
              <a:gs pos="0">
                <a:srgbClr val="4B7BFF"/>
              </a:gs>
              <a:gs pos="100000">
                <a:srgbClr val="8B5CF6"/>
              </a:gs>
            </a:gsLst>
            <a:lin scaled="0" ang="8100000"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1143000" y="365760"/>
            <a:ext cx="10515600" cy="4114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2300" b="1" i="0">
                <a:solidFill>
                  <a:srgbClr val="1E293B"/>
                </a:solidFill>
                <a:latin typeface="Microsoft YaHei"/>
                <a:ea typeface="Microsoft YaHei"/>
                <a:cs typeface="Microsoft YaHei"/>
              </a:rPr>
              <a:t>把使用包装为“心理成长打卡”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143000" y="786384"/>
            <a:ext cx="1051560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200" b="0" i="0">
                <a:solidFill>
                  <a:srgbClr val="64748B"/>
                </a:solidFill>
                <a:latin typeface="Microsoft YaHei"/>
                <a:ea typeface="Microsoft YaHei"/>
                <a:cs typeface="Microsoft YaHei"/>
              </a:rPr>
              <a:t>五、课后互动运营</a:t>
            </a:r>
          </a:p>
        </p:txBody>
      </p:sp>
      <p:sp>
        <p:nvSpPr>
          <p:cNvPr id="8" name="Rectangle 7"/>
          <p:cNvSpPr/>
          <p:nvPr/>
        </p:nvSpPr>
        <p:spPr>
          <a:xfrm>
            <a:off x="1143000" y="1097280"/>
            <a:ext cx="2011680" cy="54864"/>
          </a:xfrm>
          <a:prstGeom prst="rect">
            <a:avLst/>
          </a:prstGeom>
          <a:gradFill rotWithShape="1">
            <a:gsLst>
              <a:gs pos="0">
                <a:srgbClr val="4B7BFF"/>
              </a:gs>
              <a:gs pos="100000">
                <a:srgbClr val="8B5CF6"/>
              </a:gs>
            </a:gsLst>
            <a:lin scaled="0" ang="0"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548640" y="6455664"/>
            <a:ext cx="822960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900" b="0" i="0">
                <a:solidFill>
                  <a:srgbClr val="64748B"/>
                </a:solidFill>
                <a:latin typeface="Microsoft YaHei"/>
                <a:ea typeface="Microsoft YaHei"/>
                <a:cs typeface="Microsoft YaHei"/>
              </a:rPr>
              <a:t>心成长·向未来 · K12 心理健康素养提升计划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640080" y="1417320"/>
            <a:ext cx="3520440" cy="3931920"/>
          </a:xfrm>
          <a:prstGeom prst="roundRect">
            <a:avLst/>
          </a:prstGeom>
          <a:solidFill>
            <a:srgbClr val="F8FAF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Rounded Rectangle 10"/>
          <p:cNvSpPr/>
          <p:nvPr/>
        </p:nvSpPr>
        <p:spPr>
          <a:xfrm>
            <a:off x="640080" y="1417320"/>
            <a:ext cx="91440" cy="3931920"/>
          </a:xfrm>
          <a:prstGeom prst="roundRect">
            <a:avLst/>
          </a:prstGeom>
          <a:gradFill rotWithShape="1">
            <a:gsLst>
              <a:gs pos="0">
                <a:srgbClr val="4B7BFF"/>
              </a:gs>
              <a:gs pos="100000">
                <a:srgbClr val="8B5CF6"/>
              </a:gs>
            </a:gsLst>
            <a:lin scaled="0" ang="5400000"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Rounded Rectangle 11"/>
          <p:cNvSpPr/>
          <p:nvPr/>
        </p:nvSpPr>
        <p:spPr>
          <a:xfrm>
            <a:off x="841247" y="1600200"/>
            <a:ext cx="457200" cy="457200"/>
          </a:xfrm>
          <a:prstGeom prst="roundRect">
            <a:avLst/>
          </a:prstGeom>
          <a:solidFill>
            <a:srgbClr val="FFFFFF"/>
          </a:solidFill>
          <a:ln w="25400" cap="rnd">
            <a:solidFill>
              <a:srgbClr val="4B7BFF"/>
            </a:solidFill>
            <a:round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Freeform 12"/>
          <p:cNvSpPr/>
          <p:nvPr/>
        </p:nvSpPr>
        <p:spPr>
          <a:xfrm>
            <a:off x="1005839" y="1809750"/>
            <a:ext cx="0" cy="133502"/>
          </a:xfrm>
          <a:custGeom>
            <a:avLst/>
            <a:gdLst/>
            <a:ahLst/>
            <a:cxnLst/>
            <a:rect l="l" t="t" r="r" b="b"/>
            <a:pathLst>
              <a:path w="0" h="146">
                <a:moveTo>
                  <a:pt x="0" y="146"/>
                </a:moveTo>
                <a:lnTo>
                  <a:pt x="0" y="0"/>
                </a:lnTo>
              </a:path>
            </a:pathLst>
          </a:custGeom>
          <a:noFill/>
          <a:ln w="25400" cap="rnd">
            <a:solidFill>
              <a:srgbClr val="4B7BFF"/>
            </a:solidFill>
            <a:round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Freeform 13"/>
          <p:cNvSpPr/>
          <p:nvPr/>
        </p:nvSpPr>
        <p:spPr>
          <a:xfrm>
            <a:off x="1069848" y="1767840"/>
            <a:ext cx="0" cy="175565"/>
          </a:xfrm>
          <a:custGeom>
            <a:avLst/>
            <a:gdLst/>
            <a:ahLst/>
            <a:cxnLst/>
            <a:rect l="l" t="t" r="r" b="b"/>
            <a:pathLst>
              <a:path w="0" h="192">
                <a:moveTo>
                  <a:pt x="0" y="192"/>
                </a:moveTo>
                <a:lnTo>
                  <a:pt x="0" y="0"/>
                </a:lnTo>
              </a:path>
            </a:pathLst>
          </a:custGeom>
          <a:noFill/>
          <a:ln w="25400" cap="rnd">
            <a:solidFill>
              <a:srgbClr val="4B7BFF"/>
            </a:solidFill>
            <a:round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Freeform 14"/>
          <p:cNvSpPr/>
          <p:nvPr/>
        </p:nvSpPr>
        <p:spPr>
          <a:xfrm>
            <a:off x="1133856" y="1725930"/>
            <a:ext cx="0" cy="217627"/>
          </a:xfrm>
          <a:custGeom>
            <a:avLst/>
            <a:gdLst/>
            <a:ahLst/>
            <a:cxnLst/>
            <a:rect l="l" t="t" r="r" b="b"/>
            <a:pathLst>
              <a:path w="0" h="238">
                <a:moveTo>
                  <a:pt x="0" y="238"/>
                </a:moveTo>
                <a:lnTo>
                  <a:pt x="0" y="0"/>
                </a:lnTo>
              </a:path>
            </a:pathLst>
          </a:custGeom>
          <a:noFill/>
          <a:ln w="25400" cap="rnd">
            <a:solidFill>
              <a:srgbClr val="4B7BFF"/>
            </a:solidFill>
            <a:round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1417319" y="1618488"/>
            <a:ext cx="2514600" cy="3657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500" b="1" i="0">
                <a:solidFill>
                  <a:srgbClr val="4B7BFF"/>
                </a:solidFill>
                <a:latin typeface="Microsoft YaHei"/>
                <a:ea typeface="Microsoft YaHei"/>
                <a:cs typeface="Microsoft YaHei"/>
              </a:rPr>
              <a:t>心理成长打卡</a:t>
            </a:r>
          </a:p>
        </p:txBody>
      </p:sp>
      <p:sp>
        <p:nvSpPr>
          <p:cNvPr id="17" name="Oval 16"/>
          <p:cNvSpPr/>
          <p:nvPr/>
        </p:nvSpPr>
        <p:spPr>
          <a:xfrm>
            <a:off x="896112" y="2231136"/>
            <a:ext cx="100584" cy="100584"/>
          </a:xfrm>
          <a:prstGeom prst="ellipse">
            <a:avLst/>
          </a:prstGeom>
          <a:solidFill>
            <a:srgbClr val="4B7B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1152144" y="2148840"/>
            <a:ext cx="2715768" cy="457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250" b="0" i="0">
                <a:solidFill>
                  <a:srgbClr val="475569"/>
                </a:solidFill>
                <a:latin typeface="Microsoft YaHei"/>
                <a:ea typeface="Microsoft YaHei"/>
                <a:cs typeface="Microsoft YaHei"/>
              </a:rPr>
              <a:t>将千问 App 使用包装为打卡活动</a:t>
            </a:r>
          </a:p>
        </p:txBody>
      </p:sp>
      <p:sp>
        <p:nvSpPr>
          <p:cNvPr id="19" name="Oval 18"/>
          <p:cNvSpPr/>
          <p:nvPr/>
        </p:nvSpPr>
        <p:spPr>
          <a:xfrm>
            <a:off x="896112" y="2651760"/>
            <a:ext cx="100584" cy="100584"/>
          </a:xfrm>
          <a:prstGeom prst="ellipse">
            <a:avLst/>
          </a:prstGeom>
          <a:solidFill>
            <a:srgbClr val="4B7B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1152144" y="2569464"/>
            <a:ext cx="2715768" cy="457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250" b="0" i="0">
                <a:solidFill>
                  <a:srgbClr val="475569"/>
                </a:solidFill>
                <a:latin typeface="Microsoft YaHei"/>
                <a:ea typeface="Microsoft YaHei"/>
                <a:cs typeface="Microsoft YaHei"/>
              </a:rPr>
              <a:t>学生完成任务后在班级群提交截图或总结</a:t>
            </a:r>
          </a:p>
        </p:txBody>
      </p:sp>
      <p:sp>
        <p:nvSpPr>
          <p:cNvPr id="21" name="Oval 20"/>
          <p:cNvSpPr/>
          <p:nvPr/>
        </p:nvSpPr>
        <p:spPr>
          <a:xfrm>
            <a:off x="896112" y="3072384"/>
            <a:ext cx="100584" cy="100584"/>
          </a:xfrm>
          <a:prstGeom prst="ellipse">
            <a:avLst/>
          </a:prstGeom>
          <a:solidFill>
            <a:srgbClr val="4B7B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1152144" y="2990088"/>
            <a:ext cx="2715768" cy="457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250" b="0" i="0">
                <a:solidFill>
                  <a:srgbClr val="475569"/>
                </a:solidFill>
                <a:latin typeface="Microsoft YaHei"/>
                <a:ea typeface="Microsoft YaHei"/>
                <a:cs typeface="Microsoft YaHei"/>
              </a:rPr>
              <a:t>教师给予反馈</a:t>
            </a:r>
          </a:p>
        </p:txBody>
      </p:sp>
      <p:sp>
        <p:nvSpPr>
          <p:cNvPr id="23" name="Rounded Rectangle 22"/>
          <p:cNvSpPr/>
          <p:nvPr/>
        </p:nvSpPr>
        <p:spPr>
          <a:xfrm>
            <a:off x="4343400" y="1417320"/>
            <a:ext cx="3520440" cy="3931920"/>
          </a:xfrm>
          <a:prstGeom prst="roundRect">
            <a:avLst/>
          </a:prstGeom>
          <a:solidFill>
            <a:srgbClr val="F8FAF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Rounded Rectangle 23"/>
          <p:cNvSpPr/>
          <p:nvPr/>
        </p:nvSpPr>
        <p:spPr>
          <a:xfrm>
            <a:off x="4343400" y="1417320"/>
            <a:ext cx="91440" cy="3931920"/>
          </a:xfrm>
          <a:prstGeom prst="roundRect">
            <a:avLst/>
          </a:prstGeom>
          <a:gradFill rotWithShape="1">
            <a:gsLst>
              <a:gs pos="0">
                <a:srgbClr val="4B7BFF"/>
              </a:gs>
              <a:gs pos="100000">
                <a:srgbClr val="8B5CF6"/>
              </a:gs>
            </a:gsLst>
            <a:lin scaled="0" ang="5400000"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5" name="Rounded Rectangle 24"/>
          <p:cNvSpPr/>
          <p:nvPr/>
        </p:nvSpPr>
        <p:spPr>
          <a:xfrm>
            <a:off x="4544568" y="1600200"/>
            <a:ext cx="457200" cy="457200"/>
          </a:xfrm>
          <a:prstGeom prst="roundRect">
            <a:avLst/>
          </a:prstGeom>
          <a:solidFill>
            <a:srgbClr val="FFFFFF"/>
          </a:solidFill>
          <a:ln w="25400" cap="rnd">
            <a:solidFill>
              <a:srgbClr val="8B5CF6"/>
            </a:solidFill>
            <a:round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Rounded Rectangle 25"/>
          <p:cNvSpPr/>
          <p:nvPr/>
        </p:nvSpPr>
        <p:spPr>
          <a:xfrm>
            <a:off x="4658868" y="1714500"/>
            <a:ext cx="228600" cy="182880"/>
          </a:xfrm>
          <a:prstGeom prst="roundRect">
            <a:avLst/>
          </a:prstGeom>
          <a:noFill/>
          <a:ln w="25400" cap="rnd">
            <a:solidFill>
              <a:srgbClr val="8B5CF6"/>
            </a:solidFill>
            <a:round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7" name="TextBox 26"/>
          <p:cNvSpPr txBox="1"/>
          <p:nvPr/>
        </p:nvSpPr>
        <p:spPr>
          <a:xfrm>
            <a:off x="5120640" y="1618488"/>
            <a:ext cx="2514600" cy="3657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500" b="1" i="0">
                <a:solidFill>
                  <a:srgbClr val="8B5CF6"/>
                </a:solidFill>
                <a:latin typeface="Microsoft YaHei"/>
                <a:ea typeface="Microsoft YaHei"/>
                <a:cs typeface="Microsoft YaHei"/>
              </a:rPr>
              <a:t>每周一问</a:t>
            </a:r>
          </a:p>
        </p:txBody>
      </p:sp>
      <p:sp>
        <p:nvSpPr>
          <p:cNvPr id="28" name="Oval 27"/>
          <p:cNvSpPr/>
          <p:nvPr/>
        </p:nvSpPr>
        <p:spPr>
          <a:xfrm>
            <a:off x="4599432" y="2231136"/>
            <a:ext cx="100584" cy="100584"/>
          </a:xfrm>
          <a:prstGeom prst="ellipse">
            <a:avLst/>
          </a:prstGeom>
          <a:solidFill>
            <a:srgbClr val="8B5CF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9" name="TextBox 28"/>
          <p:cNvSpPr txBox="1"/>
          <p:nvPr/>
        </p:nvSpPr>
        <p:spPr>
          <a:xfrm>
            <a:off x="4855464" y="2148840"/>
            <a:ext cx="2715768" cy="457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250" b="0" i="0">
                <a:solidFill>
                  <a:srgbClr val="475569"/>
                </a:solidFill>
                <a:latin typeface="Microsoft YaHei"/>
                <a:ea typeface="Microsoft YaHei"/>
                <a:cs typeface="Microsoft YaHei"/>
              </a:rPr>
              <a:t>教师通过班级群发送心理成长问题</a:t>
            </a:r>
          </a:p>
        </p:txBody>
      </p:sp>
      <p:sp>
        <p:nvSpPr>
          <p:cNvPr id="30" name="Oval 29"/>
          <p:cNvSpPr/>
          <p:nvPr/>
        </p:nvSpPr>
        <p:spPr>
          <a:xfrm>
            <a:off x="4599432" y="2651760"/>
            <a:ext cx="100584" cy="100584"/>
          </a:xfrm>
          <a:prstGeom prst="ellipse">
            <a:avLst/>
          </a:prstGeom>
          <a:solidFill>
            <a:srgbClr val="8B5CF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1" name="TextBox 30"/>
          <p:cNvSpPr txBox="1"/>
          <p:nvPr/>
        </p:nvSpPr>
        <p:spPr>
          <a:xfrm>
            <a:off x="4855464" y="2569464"/>
            <a:ext cx="2715768" cy="457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250" b="0" i="0">
                <a:solidFill>
                  <a:srgbClr val="475569"/>
                </a:solidFill>
                <a:latin typeface="Microsoft YaHei"/>
                <a:ea typeface="Microsoft YaHei"/>
                <a:cs typeface="Microsoft YaHei"/>
              </a:rPr>
              <a:t>示例：“本周你做过的最勇敢的事是什么？”</a:t>
            </a:r>
          </a:p>
        </p:txBody>
      </p:sp>
      <p:sp>
        <p:nvSpPr>
          <p:cNvPr id="32" name="Oval 31"/>
          <p:cNvSpPr/>
          <p:nvPr/>
        </p:nvSpPr>
        <p:spPr>
          <a:xfrm>
            <a:off x="4599432" y="3072384"/>
            <a:ext cx="100584" cy="100584"/>
          </a:xfrm>
          <a:prstGeom prst="ellipse">
            <a:avLst/>
          </a:prstGeom>
          <a:solidFill>
            <a:srgbClr val="8B5CF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3" name="TextBox 32"/>
          <p:cNvSpPr txBox="1"/>
          <p:nvPr/>
        </p:nvSpPr>
        <p:spPr>
          <a:xfrm>
            <a:off x="4855464" y="2990088"/>
            <a:ext cx="2715768" cy="457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250" b="0" i="0">
                <a:solidFill>
                  <a:srgbClr val="475569"/>
                </a:solidFill>
                <a:latin typeface="Microsoft YaHei"/>
                <a:ea typeface="Microsoft YaHei"/>
                <a:cs typeface="Microsoft YaHei"/>
              </a:rPr>
              <a:t>学生用千问获取启发，再提交答案</a:t>
            </a:r>
          </a:p>
        </p:txBody>
      </p:sp>
      <p:sp>
        <p:nvSpPr>
          <p:cNvPr id="34" name="Rounded Rectangle 33"/>
          <p:cNvSpPr/>
          <p:nvPr/>
        </p:nvSpPr>
        <p:spPr>
          <a:xfrm>
            <a:off x="8046720" y="1417320"/>
            <a:ext cx="3474720" cy="3931920"/>
          </a:xfrm>
          <a:prstGeom prst="roundRect">
            <a:avLst/>
          </a:prstGeom>
          <a:solidFill>
            <a:srgbClr val="F8FAF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5" name="Rounded Rectangle 34"/>
          <p:cNvSpPr/>
          <p:nvPr/>
        </p:nvSpPr>
        <p:spPr>
          <a:xfrm>
            <a:off x="8046720" y="1417320"/>
            <a:ext cx="91440" cy="3931920"/>
          </a:xfrm>
          <a:prstGeom prst="roundRect">
            <a:avLst/>
          </a:prstGeom>
          <a:gradFill rotWithShape="1">
            <a:gsLst>
              <a:gs pos="0">
                <a:srgbClr val="4B7BFF"/>
              </a:gs>
              <a:gs pos="100000">
                <a:srgbClr val="8B5CF6"/>
              </a:gs>
            </a:gsLst>
            <a:lin scaled="0" ang="5400000"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6" name="Rounded Rectangle 35"/>
          <p:cNvSpPr/>
          <p:nvPr/>
        </p:nvSpPr>
        <p:spPr>
          <a:xfrm>
            <a:off x="8247888" y="1600200"/>
            <a:ext cx="457200" cy="457200"/>
          </a:xfrm>
          <a:prstGeom prst="roundRect">
            <a:avLst/>
          </a:prstGeom>
          <a:solidFill>
            <a:srgbClr val="FFFFFF"/>
          </a:solidFill>
          <a:ln w="25400" cap="rnd">
            <a:solidFill>
              <a:srgbClr val="4B7BFF"/>
            </a:solidFill>
            <a:round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7" name="Oval 36"/>
          <p:cNvSpPr/>
          <p:nvPr/>
        </p:nvSpPr>
        <p:spPr>
          <a:xfrm>
            <a:off x="8401050" y="1714500"/>
            <a:ext cx="59436" cy="59436"/>
          </a:xfrm>
          <a:prstGeom prst="ellipse">
            <a:avLst/>
          </a:prstGeom>
          <a:noFill/>
          <a:ln w="25400" cap="rnd">
            <a:solidFill>
              <a:srgbClr val="4B7BFF"/>
            </a:solidFill>
            <a:round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8" name="Oval 37"/>
          <p:cNvSpPr/>
          <p:nvPr/>
        </p:nvSpPr>
        <p:spPr>
          <a:xfrm>
            <a:off x="8483346" y="1714500"/>
            <a:ext cx="59436" cy="59436"/>
          </a:xfrm>
          <a:prstGeom prst="ellipse">
            <a:avLst/>
          </a:prstGeom>
          <a:noFill/>
          <a:ln w="25400" cap="rnd">
            <a:solidFill>
              <a:srgbClr val="4B7BFF"/>
            </a:solidFill>
            <a:round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9" name="Rounded Rectangle 38"/>
          <p:cNvSpPr/>
          <p:nvPr/>
        </p:nvSpPr>
        <p:spPr>
          <a:xfrm>
            <a:off x="8385048" y="1810512"/>
            <a:ext cx="182880" cy="96012"/>
          </a:xfrm>
          <a:prstGeom prst="roundRect">
            <a:avLst/>
          </a:prstGeom>
          <a:noFill/>
          <a:ln w="25400" cap="rnd">
            <a:solidFill>
              <a:srgbClr val="4B7BFF"/>
            </a:solidFill>
            <a:round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0" name="TextBox 39"/>
          <p:cNvSpPr txBox="1"/>
          <p:nvPr/>
        </p:nvSpPr>
        <p:spPr>
          <a:xfrm>
            <a:off x="8823960" y="1618488"/>
            <a:ext cx="2468879" cy="3657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500" b="1" i="0">
                <a:solidFill>
                  <a:srgbClr val="4B7BFF"/>
                </a:solidFill>
                <a:latin typeface="Microsoft YaHei"/>
                <a:ea typeface="Microsoft YaHei"/>
                <a:cs typeface="Microsoft YaHei"/>
              </a:rPr>
              <a:t>情绪日记 / 亲子任务</a:t>
            </a:r>
          </a:p>
        </p:txBody>
      </p:sp>
      <p:sp>
        <p:nvSpPr>
          <p:cNvPr id="41" name="Oval 40"/>
          <p:cNvSpPr/>
          <p:nvPr/>
        </p:nvSpPr>
        <p:spPr>
          <a:xfrm>
            <a:off x="8302752" y="2231136"/>
            <a:ext cx="100584" cy="100584"/>
          </a:xfrm>
          <a:prstGeom prst="ellipse">
            <a:avLst/>
          </a:prstGeom>
          <a:solidFill>
            <a:srgbClr val="4B7B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2" name="TextBox 41"/>
          <p:cNvSpPr txBox="1"/>
          <p:nvPr/>
        </p:nvSpPr>
        <p:spPr>
          <a:xfrm>
            <a:off x="8558784" y="2148840"/>
            <a:ext cx="2670048" cy="457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250" b="0" i="0">
                <a:solidFill>
                  <a:srgbClr val="475569"/>
                </a:solidFill>
                <a:latin typeface="Microsoft YaHei"/>
                <a:ea typeface="Microsoft YaHei"/>
                <a:cs typeface="Microsoft YaHei"/>
              </a:rPr>
              <a:t>用千问学习“情绪 ABC 理论”，记录一周情绪</a:t>
            </a:r>
          </a:p>
        </p:txBody>
      </p:sp>
      <p:sp>
        <p:nvSpPr>
          <p:cNvPr id="43" name="Oval 42"/>
          <p:cNvSpPr/>
          <p:nvPr/>
        </p:nvSpPr>
        <p:spPr>
          <a:xfrm>
            <a:off x="8302752" y="2651760"/>
            <a:ext cx="100584" cy="100584"/>
          </a:xfrm>
          <a:prstGeom prst="ellipse">
            <a:avLst/>
          </a:prstGeom>
          <a:solidFill>
            <a:srgbClr val="4B7B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4" name="TextBox 43"/>
          <p:cNvSpPr txBox="1"/>
          <p:nvPr/>
        </p:nvSpPr>
        <p:spPr>
          <a:xfrm>
            <a:off x="8558784" y="2569464"/>
            <a:ext cx="2670048" cy="457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250" b="0" i="0">
                <a:solidFill>
                  <a:srgbClr val="475569"/>
                </a:solidFill>
                <a:latin typeface="Microsoft YaHei"/>
                <a:ea typeface="Microsoft YaHei"/>
                <a:cs typeface="Microsoft YaHei"/>
              </a:rPr>
              <a:t>周末亲子对话任务：用千问找话题与家长对话</a:t>
            </a:r>
          </a:p>
        </p:txBody>
      </p:sp>
      <p:sp>
        <p:nvSpPr>
          <p:cNvPr id="45" name="Oval 44"/>
          <p:cNvSpPr/>
          <p:nvPr/>
        </p:nvSpPr>
        <p:spPr>
          <a:xfrm>
            <a:off x="8302752" y="3072384"/>
            <a:ext cx="100584" cy="100584"/>
          </a:xfrm>
          <a:prstGeom prst="ellipse">
            <a:avLst/>
          </a:prstGeom>
          <a:solidFill>
            <a:srgbClr val="4B7B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6" name="TextBox 45"/>
          <p:cNvSpPr txBox="1"/>
          <p:nvPr/>
        </p:nvSpPr>
        <p:spPr>
          <a:xfrm>
            <a:off x="8558784" y="2990088"/>
            <a:ext cx="2670048" cy="457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250" b="0" i="0">
                <a:solidFill>
                  <a:srgbClr val="475569"/>
                </a:solidFill>
                <a:latin typeface="Microsoft YaHei"/>
                <a:ea typeface="Microsoft YaHei"/>
                <a:cs typeface="Microsoft YaHei"/>
              </a:rPr>
              <a:t>记录对话感受</a:t>
            </a:r>
          </a:p>
        </p:txBody>
      </p:sp>
      <p:sp>
        <p:nvSpPr>
          <p:cNvPr id="47" name="TextBox 46"/>
          <p:cNvSpPr txBox="1"/>
          <p:nvPr/>
        </p:nvSpPr>
        <p:spPr>
          <a:xfrm>
            <a:off x="640080" y="5486400"/>
            <a:ext cx="10881360" cy="3657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250" b="0" i="1">
                <a:solidFill>
                  <a:srgbClr val="64748B"/>
                </a:solidFill>
                <a:latin typeface="Microsoft YaHei"/>
                <a:ea typeface="Microsoft YaHei"/>
                <a:cs typeface="Microsoft YaHei"/>
              </a:rPr>
              <a:t>运营节奏：每周 1 次轻量任务（≤10 分钟）+ 每月 1 次深度任务；打卡是手段，心理成长才是目的。</a:t>
            </a:r>
          </a:p>
        </p:txBody>
      </p:sp>
      <p:sp>
        <p:nvSpPr>
          <p:cNvPr id="48" name="TextBox 47"/>
          <p:cNvSpPr txBox="1"/>
          <p:nvPr/>
        </p:nvSpPr>
        <p:spPr>
          <a:xfrm>
            <a:off x="11247120" y="6437376"/>
            <a:ext cx="64008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/>
            <a:r>
              <a:rPr sz="900" b="0" i="0">
                <a:solidFill>
                  <a:srgbClr val="64748B"/>
                </a:solidFill>
                <a:latin typeface="Microsoft YaHei"/>
                <a:ea typeface="Microsoft YaHei"/>
                <a:cs typeface="Microsoft YaHei"/>
              </a:rPr>
              <a:t>18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Oval 1"/>
          <p:cNvSpPr/>
          <p:nvPr/>
        </p:nvSpPr>
        <p:spPr>
          <a:xfrm>
            <a:off x="8778240" y="-1828800"/>
            <a:ext cx="5486400" cy="5486400"/>
          </a:xfrm>
          <a:prstGeom prst="ellipse">
            <a:avLst/>
          </a:prstGeom>
          <a:gradFill rotWithShape="1">
            <a:gsLst>
              <a:gs pos="0">
                <a:srgbClr val="4B7BFF">
                  <a:alpha val="12000"/>
                </a:srgbClr>
              </a:gs>
              <a:gs pos="100000">
                <a:srgbClr val="8B5CF6">
                  <a:alpha val="12000"/>
                </a:srgbClr>
              </a:gs>
            </a:gsLst>
            <a:lin scaled="0" ang="8100000"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Oval 2"/>
          <p:cNvSpPr/>
          <p:nvPr/>
        </p:nvSpPr>
        <p:spPr>
          <a:xfrm>
            <a:off x="-2011680" y="4023360"/>
            <a:ext cx="5486400" cy="5486400"/>
          </a:xfrm>
          <a:prstGeom prst="ellipse">
            <a:avLst/>
          </a:prstGeom>
          <a:gradFill rotWithShape="1">
            <a:gsLst>
              <a:gs pos="0">
                <a:srgbClr val="8B5CF6">
                  <a:alpha val="12000"/>
                </a:srgbClr>
              </a:gs>
              <a:gs pos="100000">
                <a:srgbClr val="64748B">
                  <a:alpha val="12000"/>
                </a:srgbClr>
              </a:gs>
            </a:gsLst>
            <a:lin scaled="0" ang="8100000"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Rectangle 3"/>
          <p:cNvSpPr/>
          <p:nvPr/>
        </p:nvSpPr>
        <p:spPr>
          <a:xfrm>
            <a:off x="0" y="0"/>
            <a:ext cx="12191695" cy="109728"/>
          </a:xfrm>
          <a:prstGeom prst="rect">
            <a:avLst/>
          </a:prstGeom>
          <a:gradFill rotWithShape="1">
            <a:gsLst>
              <a:gs pos="0">
                <a:srgbClr val="4B7BFF"/>
              </a:gs>
              <a:gs pos="100000">
                <a:srgbClr val="8B5CF6"/>
              </a:gs>
            </a:gsLst>
            <a:lin scaled="0" ang="5400000"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Rounded Rectangle 4"/>
          <p:cNvSpPr/>
          <p:nvPr/>
        </p:nvSpPr>
        <p:spPr>
          <a:xfrm>
            <a:off x="548640" y="384048"/>
            <a:ext cx="457200" cy="457200"/>
          </a:xfrm>
          <a:prstGeom prst="roundRect">
            <a:avLst/>
          </a:prstGeom>
          <a:gradFill rotWithShape="1">
            <a:gsLst>
              <a:gs pos="0">
                <a:srgbClr val="4B7BFF"/>
              </a:gs>
              <a:gs pos="100000">
                <a:srgbClr val="8B5CF6"/>
              </a:gs>
            </a:gsLst>
            <a:lin scaled="0" ang="8100000"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1143000" y="365760"/>
            <a:ext cx="10515600" cy="4114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2300" b="1" i="0">
                <a:solidFill>
                  <a:srgbClr val="1E293B"/>
                </a:solidFill>
                <a:latin typeface="Microsoft YaHei"/>
                <a:ea typeface="Microsoft YaHei"/>
                <a:cs typeface="Microsoft YaHei"/>
              </a:rPr>
              <a:t>家校共育，自愿参与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143000" y="786384"/>
            <a:ext cx="1051560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200" b="0" i="0">
                <a:solidFill>
                  <a:srgbClr val="64748B"/>
                </a:solidFill>
                <a:latin typeface="Microsoft YaHei"/>
                <a:ea typeface="Microsoft YaHei"/>
                <a:cs typeface="Microsoft YaHei"/>
              </a:rPr>
              <a:t>五、课后互动 · 家长端激活</a:t>
            </a:r>
          </a:p>
        </p:txBody>
      </p:sp>
      <p:sp>
        <p:nvSpPr>
          <p:cNvPr id="8" name="Rectangle 7"/>
          <p:cNvSpPr/>
          <p:nvPr/>
        </p:nvSpPr>
        <p:spPr>
          <a:xfrm>
            <a:off x="1143000" y="1097280"/>
            <a:ext cx="2011680" cy="54864"/>
          </a:xfrm>
          <a:prstGeom prst="rect">
            <a:avLst/>
          </a:prstGeom>
          <a:gradFill rotWithShape="1">
            <a:gsLst>
              <a:gs pos="0">
                <a:srgbClr val="4B7BFF"/>
              </a:gs>
              <a:gs pos="100000">
                <a:srgbClr val="8B5CF6"/>
              </a:gs>
            </a:gsLst>
            <a:lin scaled="0" ang="0"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548640" y="6455664"/>
            <a:ext cx="822960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900" b="0" i="0">
                <a:solidFill>
                  <a:srgbClr val="64748B"/>
                </a:solidFill>
                <a:latin typeface="Microsoft YaHei"/>
                <a:ea typeface="Microsoft YaHei"/>
                <a:cs typeface="Microsoft YaHei"/>
              </a:rPr>
              <a:t>心成长·向未来 · K12 心理健康素养提升计划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640080" y="1417320"/>
            <a:ext cx="3520440" cy="3931920"/>
          </a:xfrm>
          <a:prstGeom prst="roundRect">
            <a:avLst/>
          </a:prstGeom>
          <a:solidFill>
            <a:srgbClr val="F8FAF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Rounded Rectangle 10"/>
          <p:cNvSpPr/>
          <p:nvPr/>
        </p:nvSpPr>
        <p:spPr>
          <a:xfrm>
            <a:off x="640080" y="1417320"/>
            <a:ext cx="91440" cy="3931920"/>
          </a:xfrm>
          <a:prstGeom prst="roundRect">
            <a:avLst/>
          </a:prstGeom>
          <a:gradFill rotWithShape="1">
            <a:gsLst>
              <a:gs pos="0">
                <a:srgbClr val="4B7BFF"/>
              </a:gs>
              <a:gs pos="100000">
                <a:srgbClr val="8B5CF6"/>
              </a:gs>
            </a:gsLst>
            <a:lin scaled="0" ang="5400000"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Rounded Rectangle 11"/>
          <p:cNvSpPr/>
          <p:nvPr/>
        </p:nvSpPr>
        <p:spPr>
          <a:xfrm>
            <a:off x="841247" y="1600200"/>
            <a:ext cx="457200" cy="457200"/>
          </a:xfrm>
          <a:prstGeom prst="roundRect">
            <a:avLst/>
          </a:prstGeom>
          <a:solidFill>
            <a:srgbClr val="FFFFFF"/>
          </a:solidFill>
          <a:ln w="25400" cap="rnd">
            <a:solidFill>
              <a:srgbClr val="4B7BFF"/>
            </a:solidFill>
            <a:round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Freeform 12"/>
          <p:cNvSpPr/>
          <p:nvPr/>
        </p:nvSpPr>
        <p:spPr>
          <a:xfrm>
            <a:off x="1005839" y="1809750"/>
            <a:ext cx="0" cy="133502"/>
          </a:xfrm>
          <a:custGeom>
            <a:avLst/>
            <a:gdLst/>
            <a:ahLst/>
            <a:cxnLst/>
            <a:rect l="l" t="t" r="r" b="b"/>
            <a:pathLst>
              <a:path w="0" h="146">
                <a:moveTo>
                  <a:pt x="0" y="146"/>
                </a:moveTo>
                <a:lnTo>
                  <a:pt x="0" y="0"/>
                </a:lnTo>
              </a:path>
            </a:pathLst>
          </a:custGeom>
          <a:noFill/>
          <a:ln w="25400" cap="rnd">
            <a:solidFill>
              <a:srgbClr val="4B7BFF"/>
            </a:solidFill>
            <a:round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Freeform 13"/>
          <p:cNvSpPr/>
          <p:nvPr/>
        </p:nvSpPr>
        <p:spPr>
          <a:xfrm>
            <a:off x="1069848" y="1767840"/>
            <a:ext cx="0" cy="175565"/>
          </a:xfrm>
          <a:custGeom>
            <a:avLst/>
            <a:gdLst/>
            <a:ahLst/>
            <a:cxnLst/>
            <a:rect l="l" t="t" r="r" b="b"/>
            <a:pathLst>
              <a:path w="0" h="192">
                <a:moveTo>
                  <a:pt x="0" y="192"/>
                </a:moveTo>
                <a:lnTo>
                  <a:pt x="0" y="0"/>
                </a:lnTo>
              </a:path>
            </a:pathLst>
          </a:custGeom>
          <a:noFill/>
          <a:ln w="25400" cap="rnd">
            <a:solidFill>
              <a:srgbClr val="4B7BFF"/>
            </a:solidFill>
            <a:round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Freeform 14"/>
          <p:cNvSpPr/>
          <p:nvPr/>
        </p:nvSpPr>
        <p:spPr>
          <a:xfrm>
            <a:off x="1133856" y="1725930"/>
            <a:ext cx="0" cy="217627"/>
          </a:xfrm>
          <a:custGeom>
            <a:avLst/>
            <a:gdLst/>
            <a:ahLst/>
            <a:cxnLst/>
            <a:rect l="l" t="t" r="r" b="b"/>
            <a:pathLst>
              <a:path w="0" h="238">
                <a:moveTo>
                  <a:pt x="0" y="238"/>
                </a:moveTo>
                <a:lnTo>
                  <a:pt x="0" y="0"/>
                </a:lnTo>
              </a:path>
            </a:pathLst>
          </a:custGeom>
          <a:noFill/>
          <a:ln w="25400" cap="rnd">
            <a:solidFill>
              <a:srgbClr val="4B7BFF"/>
            </a:solidFill>
            <a:round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1417319" y="1618488"/>
            <a:ext cx="2514600" cy="3657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500" b="1" i="0">
                <a:solidFill>
                  <a:srgbClr val="4B7BFF"/>
                </a:solidFill>
                <a:latin typeface="Microsoft YaHei"/>
                <a:ea typeface="Microsoft YaHei"/>
                <a:cs typeface="Microsoft YaHei"/>
              </a:rPr>
              <a:t>家校共育报告</a:t>
            </a:r>
          </a:p>
        </p:txBody>
      </p:sp>
      <p:sp>
        <p:nvSpPr>
          <p:cNvPr id="17" name="Oval 16"/>
          <p:cNvSpPr/>
          <p:nvPr/>
        </p:nvSpPr>
        <p:spPr>
          <a:xfrm>
            <a:off x="896112" y="2231136"/>
            <a:ext cx="100584" cy="100584"/>
          </a:xfrm>
          <a:prstGeom prst="ellipse">
            <a:avLst/>
          </a:prstGeom>
          <a:solidFill>
            <a:srgbClr val="4B7B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1152144" y="2148840"/>
            <a:ext cx="2715768" cy="457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250" b="0" i="0">
                <a:solidFill>
                  <a:srgbClr val="475569"/>
                </a:solidFill>
                <a:latin typeface="Microsoft YaHei"/>
                <a:ea typeface="Microsoft YaHei"/>
                <a:cs typeface="Microsoft YaHei"/>
              </a:rPr>
              <a:t>教师每月通过千问生成班级心理健康观察摘要</a:t>
            </a:r>
          </a:p>
        </p:txBody>
      </p:sp>
      <p:sp>
        <p:nvSpPr>
          <p:cNvPr id="19" name="Oval 18"/>
          <p:cNvSpPr/>
          <p:nvPr/>
        </p:nvSpPr>
        <p:spPr>
          <a:xfrm>
            <a:off x="896112" y="2651760"/>
            <a:ext cx="100584" cy="100584"/>
          </a:xfrm>
          <a:prstGeom prst="ellipse">
            <a:avLst/>
          </a:prstGeom>
          <a:solidFill>
            <a:srgbClr val="4B7B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1152144" y="2569464"/>
            <a:ext cx="2715768" cy="457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250" b="0" i="0">
                <a:solidFill>
                  <a:srgbClr val="475569"/>
                </a:solidFill>
                <a:latin typeface="Microsoft YaHei"/>
                <a:ea typeface="Microsoft YaHei"/>
                <a:cs typeface="Microsoft YaHei"/>
              </a:rPr>
              <a:t>发送至家长群</a:t>
            </a:r>
          </a:p>
        </p:txBody>
      </p:sp>
      <p:sp>
        <p:nvSpPr>
          <p:cNvPr id="21" name="Oval 20"/>
          <p:cNvSpPr/>
          <p:nvPr/>
        </p:nvSpPr>
        <p:spPr>
          <a:xfrm>
            <a:off x="896112" y="3072384"/>
            <a:ext cx="100584" cy="100584"/>
          </a:xfrm>
          <a:prstGeom prst="ellipse">
            <a:avLst/>
          </a:prstGeom>
          <a:solidFill>
            <a:srgbClr val="4B7B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1152144" y="2990088"/>
            <a:ext cx="2715768" cy="457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250" b="0" i="0">
                <a:solidFill>
                  <a:srgbClr val="475569"/>
                </a:solidFill>
                <a:latin typeface="Microsoft YaHei"/>
                <a:ea typeface="Microsoft YaHei"/>
                <a:cs typeface="Microsoft YaHei"/>
              </a:rPr>
              <a:t>让家长了解心理课程进展</a:t>
            </a:r>
          </a:p>
        </p:txBody>
      </p:sp>
      <p:sp>
        <p:nvSpPr>
          <p:cNvPr id="23" name="Rounded Rectangle 22"/>
          <p:cNvSpPr/>
          <p:nvPr/>
        </p:nvSpPr>
        <p:spPr>
          <a:xfrm>
            <a:off x="4343400" y="1417320"/>
            <a:ext cx="3520440" cy="3931920"/>
          </a:xfrm>
          <a:prstGeom prst="roundRect">
            <a:avLst/>
          </a:prstGeom>
          <a:solidFill>
            <a:srgbClr val="F8FAF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Rounded Rectangle 23"/>
          <p:cNvSpPr/>
          <p:nvPr/>
        </p:nvSpPr>
        <p:spPr>
          <a:xfrm>
            <a:off x="4343400" y="1417320"/>
            <a:ext cx="91440" cy="3931920"/>
          </a:xfrm>
          <a:prstGeom prst="roundRect">
            <a:avLst/>
          </a:prstGeom>
          <a:gradFill rotWithShape="1">
            <a:gsLst>
              <a:gs pos="0">
                <a:srgbClr val="4B7BFF"/>
              </a:gs>
              <a:gs pos="100000">
                <a:srgbClr val="8B5CF6"/>
              </a:gs>
            </a:gsLst>
            <a:lin scaled="0" ang="5400000"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5" name="Rounded Rectangle 24"/>
          <p:cNvSpPr/>
          <p:nvPr/>
        </p:nvSpPr>
        <p:spPr>
          <a:xfrm>
            <a:off x="4544568" y="1600200"/>
            <a:ext cx="457200" cy="457200"/>
          </a:xfrm>
          <a:prstGeom prst="roundRect">
            <a:avLst/>
          </a:prstGeom>
          <a:solidFill>
            <a:srgbClr val="FFFFFF"/>
          </a:solidFill>
          <a:ln w="25400" cap="rnd">
            <a:solidFill>
              <a:srgbClr val="8B5CF6"/>
            </a:solidFill>
            <a:round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Freeform 25"/>
          <p:cNvSpPr/>
          <p:nvPr/>
        </p:nvSpPr>
        <p:spPr>
          <a:xfrm>
            <a:off x="4727448" y="1760220"/>
            <a:ext cx="125273" cy="137160"/>
          </a:xfrm>
          <a:custGeom>
            <a:avLst/>
            <a:gdLst/>
            <a:ahLst/>
            <a:cxnLst/>
            <a:rect l="l" t="t" r="r" b="b"/>
            <a:pathLst>
              <a:path w="137" h="150">
                <a:moveTo>
                  <a:pt x="0" y="0"/>
                </a:moveTo>
                <a:lnTo>
                  <a:pt x="0" y="150"/>
                </a:lnTo>
                <a:lnTo>
                  <a:pt x="137" y="75"/>
                </a:lnTo>
                <a:lnTo>
                  <a:pt x="0" y="0"/>
                </a:lnTo>
                <a:close/>
              </a:path>
            </a:pathLst>
          </a:custGeom>
          <a:noFill/>
          <a:ln w="25400" cap="rnd">
            <a:solidFill>
              <a:srgbClr val="8B5CF6"/>
            </a:solidFill>
            <a:round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7" name="TextBox 26"/>
          <p:cNvSpPr txBox="1"/>
          <p:nvPr/>
        </p:nvSpPr>
        <p:spPr>
          <a:xfrm>
            <a:off x="5120640" y="1618488"/>
            <a:ext cx="2514600" cy="3657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500" b="1" i="0">
                <a:solidFill>
                  <a:srgbClr val="8B5CF6"/>
                </a:solidFill>
                <a:latin typeface="Microsoft YaHei"/>
                <a:ea typeface="Microsoft YaHei"/>
                <a:cs typeface="Microsoft YaHei"/>
              </a:rPr>
              <a:t>家长会演示</a:t>
            </a:r>
          </a:p>
        </p:txBody>
      </p:sp>
      <p:sp>
        <p:nvSpPr>
          <p:cNvPr id="28" name="Oval 27"/>
          <p:cNvSpPr/>
          <p:nvPr/>
        </p:nvSpPr>
        <p:spPr>
          <a:xfrm>
            <a:off x="4599432" y="2231136"/>
            <a:ext cx="100584" cy="100584"/>
          </a:xfrm>
          <a:prstGeom prst="ellipse">
            <a:avLst/>
          </a:prstGeom>
          <a:solidFill>
            <a:srgbClr val="8B5CF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9" name="TextBox 28"/>
          <p:cNvSpPr txBox="1"/>
          <p:nvPr/>
        </p:nvSpPr>
        <p:spPr>
          <a:xfrm>
            <a:off x="4855464" y="2148840"/>
            <a:ext cx="2715768" cy="457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250" b="0" i="0">
                <a:solidFill>
                  <a:srgbClr val="475569"/>
                </a:solidFill>
                <a:latin typeface="Microsoft YaHei"/>
                <a:ea typeface="Microsoft YaHei"/>
                <a:cs typeface="Microsoft YaHei"/>
              </a:rPr>
              <a:t>安排 5 分钟演示</a:t>
            </a:r>
          </a:p>
        </p:txBody>
      </p:sp>
      <p:sp>
        <p:nvSpPr>
          <p:cNvPr id="30" name="Oval 29"/>
          <p:cNvSpPr/>
          <p:nvPr/>
        </p:nvSpPr>
        <p:spPr>
          <a:xfrm>
            <a:off x="4599432" y="2651760"/>
            <a:ext cx="100584" cy="100584"/>
          </a:xfrm>
          <a:prstGeom prst="ellipse">
            <a:avLst/>
          </a:prstGeom>
          <a:solidFill>
            <a:srgbClr val="8B5CF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1" name="TextBox 30"/>
          <p:cNvSpPr txBox="1"/>
          <p:nvPr/>
        </p:nvSpPr>
        <p:spPr>
          <a:xfrm>
            <a:off x="4855464" y="2569464"/>
            <a:ext cx="2715768" cy="457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250" b="0" i="0">
                <a:solidFill>
                  <a:srgbClr val="475569"/>
                </a:solidFill>
                <a:latin typeface="Microsoft YaHei"/>
                <a:ea typeface="Microsoft YaHei"/>
                <a:cs typeface="Microsoft YaHei"/>
              </a:rPr>
              <a:t>介绍千问免费学习辅导功能</a:t>
            </a:r>
          </a:p>
        </p:txBody>
      </p:sp>
      <p:sp>
        <p:nvSpPr>
          <p:cNvPr id="32" name="Oval 31"/>
          <p:cNvSpPr/>
          <p:nvPr/>
        </p:nvSpPr>
        <p:spPr>
          <a:xfrm>
            <a:off x="4599432" y="3072384"/>
            <a:ext cx="100584" cy="100584"/>
          </a:xfrm>
          <a:prstGeom prst="ellipse">
            <a:avLst/>
          </a:prstGeom>
          <a:solidFill>
            <a:srgbClr val="8B5CF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3" name="TextBox 32"/>
          <p:cNvSpPr txBox="1"/>
          <p:nvPr/>
        </p:nvSpPr>
        <p:spPr>
          <a:xfrm>
            <a:off x="4855464" y="2990088"/>
            <a:ext cx="2715768" cy="457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250" b="0" i="0">
                <a:solidFill>
                  <a:srgbClr val="475569"/>
                </a:solidFill>
                <a:latin typeface="Microsoft YaHei"/>
                <a:ea typeface="Microsoft YaHei"/>
                <a:cs typeface="Microsoft YaHei"/>
              </a:rPr>
              <a:t>展示“家长用千问辅导孩子作业”场景</a:t>
            </a:r>
          </a:p>
        </p:txBody>
      </p:sp>
      <p:sp>
        <p:nvSpPr>
          <p:cNvPr id="34" name="Rounded Rectangle 33"/>
          <p:cNvSpPr/>
          <p:nvPr/>
        </p:nvSpPr>
        <p:spPr>
          <a:xfrm>
            <a:off x="8046720" y="1417320"/>
            <a:ext cx="3474720" cy="3931920"/>
          </a:xfrm>
          <a:prstGeom prst="roundRect">
            <a:avLst/>
          </a:prstGeom>
          <a:solidFill>
            <a:srgbClr val="F8FAF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5" name="Rounded Rectangle 34"/>
          <p:cNvSpPr/>
          <p:nvPr/>
        </p:nvSpPr>
        <p:spPr>
          <a:xfrm>
            <a:off x="8046720" y="1417320"/>
            <a:ext cx="91440" cy="3931920"/>
          </a:xfrm>
          <a:prstGeom prst="roundRect">
            <a:avLst/>
          </a:prstGeom>
          <a:gradFill rotWithShape="1">
            <a:gsLst>
              <a:gs pos="0">
                <a:srgbClr val="4B7BFF"/>
              </a:gs>
              <a:gs pos="100000">
                <a:srgbClr val="8B5CF6"/>
              </a:gs>
            </a:gsLst>
            <a:lin scaled="0" ang="5400000"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6" name="Rounded Rectangle 35"/>
          <p:cNvSpPr/>
          <p:nvPr/>
        </p:nvSpPr>
        <p:spPr>
          <a:xfrm>
            <a:off x="8247888" y="1600200"/>
            <a:ext cx="457200" cy="457200"/>
          </a:xfrm>
          <a:prstGeom prst="roundRect">
            <a:avLst/>
          </a:prstGeom>
          <a:solidFill>
            <a:srgbClr val="FFFFFF"/>
          </a:solidFill>
          <a:ln w="25400" cap="rnd">
            <a:solidFill>
              <a:srgbClr val="4B7BFF"/>
            </a:solidFill>
            <a:round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7" name="Oval 36"/>
          <p:cNvSpPr/>
          <p:nvPr/>
        </p:nvSpPr>
        <p:spPr>
          <a:xfrm>
            <a:off x="8401050" y="1714500"/>
            <a:ext cx="59436" cy="59436"/>
          </a:xfrm>
          <a:prstGeom prst="ellipse">
            <a:avLst/>
          </a:prstGeom>
          <a:noFill/>
          <a:ln w="25400" cap="rnd">
            <a:solidFill>
              <a:srgbClr val="4B7BFF"/>
            </a:solidFill>
            <a:round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8" name="Oval 37"/>
          <p:cNvSpPr/>
          <p:nvPr/>
        </p:nvSpPr>
        <p:spPr>
          <a:xfrm>
            <a:off x="8483346" y="1714500"/>
            <a:ext cx="59436" cy="59436"/>
          </a:xfrm>
          <a:prstGeom prst="ellipse">
            <a:avLst/>
          </a:prstGeom>
          <a:noFill/>
          <a:ln w="25400" cap="rnd">
            <a:solidFill>
              <a:srgbClr val="4B7BFF"/>
            </a:solidFill>
            <a:round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9" name="Rounded Rectangle 38"/>
          <p:cNvSpPr/>
          <p:nvPr/>
        </p:nvSpPr>
        <p:spPr>
          <a:xfrm>
            <a:off x="8385048" y="1810512"/>
            <a:ext cx="182880" cy="96012"/>
          </a:xfrm>
          <a:prstGeom prst="roundRect">
            <a:avLst/>
          </a:prstGeom>
          <a:noFill/>
          <a:ln w="25400" cap="rnd">
            <a:solidFill>
              <a:srgbClr val="4B7BFF"/>
            </a:solidFill>
            <a:round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0" name="TextBox 39"/>
          <p:cNvSpPr txBox="1"/>
          <p:nvPr/>
        </p:nvSpPr>
        <p:spPr>
          <a:xfrm>
            <a:off x="8823960" y="1618488"/>
            <a:ext cx="2468879" cy="3657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500" b="1" i="0">
                <a:solidFill>
                  <a:srgbClr val="4B7BFF"/>
                </a:solidFill>
                <a:latin typeface="Microsoft YaHei"/>
                <a:ea typeface="Microsoft YaHei"/>
                <a:cs typeface="Microsoft YaHei"/>
              </a:rPr>
              <a:t>自愿原则</a:t>
            </a:r>
          </a:p>
        </p:txBody>
      </p:sp>
      <p:sp>
        <p:nvSpPr>
          <p:cNvPr id="41" name="Oval 40"/>
          <p:cNvSpPr/>
          <p:nvPr/>
        </p:nvSpPr>
        <p:spPr>
          <a:xfrm>
            <a:off x="8302752" y="2231136"/>
            <a:ext cx="100584" cy="100584"/>
          </a:xfrm>
          <a:prstGeom prst="ellipse">
            <a:avLst/>
          </a:prstGeom>
          <a:solidFill>
            <a:srgbClr val="4B7B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2" name="TextBox 41"/>
          <p:cNvSpPr txBox="1"/>
          <p:nvPr/>
        </p:nvSpPr>
        <p:spPr>
          <a:xfrm>
            <a:off x="8558784" y="2148840"/>
            <a:ext cx="2670048" cy="457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250" b="0" i="0">
                <a:solidFill>
                  <a:srgbClr val="475569"/>
                </a:solidFill>
                <a:latin typeface="Microsoft YaHei"/>
                <a:ea typeface="Microsoft YaHei"/>
                <a:cs typeface="Microsoft YaHei"/>
              </a:rPr>
              <a:t>所有家长端使用均基于自愿</a:t>
            </a:r>
          </a:p>
        </p:txBody>
      </p:sp>
      <p:sp>
        <p:nvSpPr>
          <p:cNvPr id="43" name="Oval 42"/>
          <p:cNvSpPr/>
          <p:nvPr/>
        </p:nvSpPr>
        <p:spPr>
          <a:xfrm>
            <a:off x="8302752" y="2651760"/>
            <a:ext cx="100584" cy="100584"/>
          </a:xfrm>
          <a:prstGeom prst="ellipse">
            <a:avLst/>
          </a:prstGeom>
          <a:solidFill>
            <a:srgbClr val="4B7B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4" name="TextBox 43"/>
          <p:cNvSpPr txBox="1"/>
          <p:nvPr/>
        </p:nvSpPr>
        <p:spPr>
          <a:xfrm>
            <a:off x="8558784" y="2569464"/>
            <a:ext cx="2670048" cy="457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250" b="0" i="0">
                <a:solidFill>
                  <a:srgbClr val="475569"/>
                </a:solidFill>
                <a:latin typeface="Microsoft YaHei"/>
                <a:ea typeface="Microsoft YaHei"/>
                <a:cs typeface="Microsoft YaHei"/>
              </a:rPr>
              <a:t>通过课程资源包二维码扫码了解</a:t>
            </a:r>
          </a:p>
        </p:txBody>
      </p:sp>
      <p:sp>
        <p:nvSpPr>
          <p:cNvPr id="45" name="Oval 44"/>
          <p:cNvSpPr/>
          <p:nvPr/>
        </p:nvSpPr>
        <p:spPr>
          <a:xfrm>
            <a:off x="8302752" y="3072384"/>
            <a:ext cx="100584" cy="100584"/>
          </a:xfrm>
          <a:prstGeom prst="ellipse">
            <a:avLst/>
          </a:prstGeom>
          <a:solidFill>
            <a:srgbClr val="4B7B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6" name="TextBox 45"/>
          <p:cNvSpPr txBox="1"/>
          <p:nvPr/>
        </p:nvSpPr>
        <p:spPr>
          <a:xfrm>
            <a:off x="8558784" y="2990088"/>
            <a:ext cx="2670048" cy="457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250" b="0" i="0">
                <a:solidFill>
                  <a:srgbClr val="475569"/>
                </a:solidFill>
                <a:latin typeface="Microsoft YaHei"/>
                <a:ea typeface="Microsoft YaHei"/>
                <a:cs typeface="Microsoft YaHei"/>
              </a:rPr>
              <a:t>不强制安装</a:t>
            </a:r>
          </a:p>
        </p:txBody>
      </p:sp>
      <p:sp>
        <p:nvSpPr>
          <p:cNvPr id="47" name="TextBox 46"/>
          <p:cNvSpPr txBox="1"/>
          <p:nvPr/>
        </p:nvSpPr>
        <p:spPr>
          <a:xfrm>
            <a:off x="11247120" y="6437376"/>
            <a:ext cx="64008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/>
            <a:r>
              <a:rPr sz="900" b="0" i="0">
                <a:solidFill>
                  <a:srgbClr val="64748B"/>
                </a:solidFill>
                <a:latin typeface="Microsoft YaHei"/>
                <a:ea typeface="Microsoft YaHei"/>
                <a:cs typeface="Microsoft YaHei"/>
              </a:rPr>
              <a:t>19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Oval 1"/>
          <p:cNvSpPr/>
          <p:nvPr/>
        </p:nvSpPr>
        <p:spPr>
          <a:xfrm>
            <a:off x="8778240" y="-1828800"/>
            <a:ext cx="5486400" cy="5486400"/>
          </a:xfrm>
          <a:prstGeom prst="ellipse">
            <a:avLst/>
          </a:prstGeom>
          <a:gradFill rotWithShape="1">
            <a:gsLst>
              <a:gs pos="0">
                <a:srgbClr val="4B7BFF">
                  <a:alpha val="12000"/>
                </a:srgbClr>
              </a:gs>
              <a:gs pos="100000">
                <a:srgbClr val="8B5CF6">
                  <a:alpha val="12000"/>
                </a:srgbClr>
              </a:gs>
            </a:gsLst>
            <a:lin scaled="0" ang="8100000"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Oval 2"/>
          <p:cNvSpPr/>
          <p:nvPr/>
        </p:nvSpPr>
        <p:spPr>
          <a:xfrm>
            <a:off x="-2011680" y="4023360"/>
            <a:ext cx="5486400" cy="5486400"/>
          </a:xfrm>
          <a:prstGeom prst="ellipse">
            <a:avLst/>
          </a:prstGeom>
          <a:gradFill rotWithShape="1">
            <a:gsLst>
              <a:gs pos="0">
                <a:srgbClr val="8B5CF6">
                  <a:alpha val="12000"/>
                </a:srgbClr>
              </a:gs>
              <a:gs pos="100000">
                <a:srgbClr val="64748B">
                  <a:alpha val="12000"/>
                </a:srgbClr>
              </a:gs>
            </a:gsLst>
            <a:lin scaled="0" ang="8100000"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Rectangle 3"/>
          <p:cNvSpPr/>
          <p:nvPr/>
        </p:nvSpPr>
        <p:spPr>
          <a:xfrm>
            <a:off x="0" y="0"/>
            <a:ext cx="12191695" cy="109728"/>
          </a:xfrm>
          <a:prstGeom prst="rect">
            <a:avLst/>
          </a:prstGeom>
          <a:gradFill rotWithShape="1">
            <a:gsLst>
              <a:gs pos="0">
                <a:srgbClr val="4B7BFF"/>
              </a:gs>
              <a:gs pos="100000">
                <a:srgbClr val="8B5CF6"/>
              </a:gs>
            </a:gsLst>
            <a:lin scaled="0" ang="5400000"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Rounded Rectangle 4"/>
          <p:cNvSpPr/>
          <p:nvPr/>
        </p:nvSpPr>
        <p:spPr>
          <a:xfrm>
            <a:off x="548640" y="384048"/>
            <a:ext cx="457200" cy="457200"/>
          </a:xfrm>
          <a:prstGeom prst="roundRect">
            <a:avLst/>
          </a:prstGeom>
          <a:gradFill rotWithShape="1">
            <a:gsLst>
              <a:gs pos="0">
                <a:srgbClr val="4B7BFF"/>
              </a:gs>
              <a:gs pos="100000">
                <a:srgbClr val="8B5CF6"/>
              </a:gs>
            </a:gsLst>
            <a:lin scaled="0" ang="8100000"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1143000" y="365760"/>
            <a:ext cx="10515600" cy="4114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2300" b="1" i="0">
                <a:solidFill>
                  <a:srgbClr val="1E293B"/>
                </a:solidFill>
                <a:latin typeface="Microsoft YaHei"/>
                <a:ea typeface="Microsoft YaHei"/>
                <a:cs typeface="Microsoft YaHei"/>
              </a:rPr>
              <a:t>备案先行，红线不可逾越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143000" y="786384"/>
            <a:ext cx="1051560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200" b="0" i="0">
                <a:solidFill>
                  <a:srgbClr val="64748B"/>
                </a:solidFill>
                <a:latin typeface="Microsoft YaHei"/>
                <a:ea typeface="Microsoft YaHei"/>
                <a:cs typeface="Microsoft YaHei"/>
              </a:rPr>
              <a:t>合规框架 · 教育 APP 备案与红线</a:t>
            </a:r>
          </a:p>
        </p:txBody>
      </p:sp>
      <p:sp>
        <p:nvSpPr>
          <p:cNvPr id="8" name="Rectangle 7"/>
          <p:cNvSpPr/>
          <p:nvPr/>
        </p:nvSpPr>
        <p:spPr>
          <a:xfrm>
            <a:off x="1143000" y="1097280"/>
            <a:ext cx="2011680" cy="54864"/>
          </a:xfrm>
          <a:prstGeom prst="rect">
            <a:avLst/>
          </a:prstGeom>
          <a:gradFill rotWithShape="1">
            <a:gsLst>
              <a:gs pos="0">
                <a:srgbClr val="4B7BFF"/>
              </a:gs>
              <a:gs pos="100000">
                <a:srgbClr val="8B5CF6"/>
              </a:gs>
            </a:gsLst>
            <a:lin scaled="0" ang="0"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548640" y="6455664"/>
            <a:ext cx="822960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900" b="0" i="0">
                <a:solidFill>
                  <a:srgbClr val="64748B"/>
                </a:solidFill>
                <a:latin typeface="Microsoft YaHei"/>
                <a:ea typeface="Microsoft YaHei"/>
                <a:cs typeface="Microsoft YaHei"/>
              </a:rPr>
              <a:t>心成长·向未来 · K12 心理健康素养提升计划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640080" y="1280160"/>
            <a:ext cx="5486400" cy="3200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500" b="1" i="0">
                <a:solidFill>
                  <a:srgbClr val="4B7BFF"/>
                </a:solidFill>
                <a:latin typeface="Microsoft YaHei"/>
                <a:ea typeface="Microsoft YaHei"/>
                <a:cs typeface="Microsoft YaHei"/>
              </a:rPr>
              <a:t>教育 APP 备案要求</a:t>
            </a:r>
          </a:p>
        </p:txBody>
      </p:sp>
      <p:sp>
        <p:nvSpPr>
          <p:cNvPr id="11" name="Oval 10"/>
          <p:cNvSpPr/>
          <p:nvPr/>
        </p:nvSpPr>
        <p:spPr>
          <a:xfrm>
            <a:off x="640080" y="1801368"/>
            <a:ext cx="100584" cy="100584"/>
          </a:xfrm>
          <a:prstGeom prst="ellipse">
            <a:avLst/>
          </a:prstGeom>
          <a:solidFill>
            <a:srgbClr val="4B7B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896112" y="1719072"/>
            <a:ext cx="5184648" cy="457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350" b="0" i="0">
                <a:solidFill>
                  <a:srgbClr val="475569"/>
                </a:solidFill>
                <a:latin typeface="Microsoft YaHei"/>
                <a:ea typeface="Microsoft YaHei"/>
                <a:cs typeface="Microsoft YaHei"/>
              </a:rPr>
              <a:t>实行提供者备案和使用者备案双重制度</a:t>
            </a:r>
          </a:p>
        </p:txBody>
      </p:sp>
      <p:sp>
        <p:nvSpPr>
          <p:cNvPr id="13" name="Oval 12"/>
          <p:cNvSpPr/>
          <p:nvPr/>
        </p:nvSpPr>
        <p:spPr>
          <a:xfrm>
            <a:off x="640080" y="2368296"/>
            <a:ext cx="100584" cy="100584"/>
          </a:xfrm>
          <a:prstGeom prst="ellipse">
            <a:avLst/>
          </a:prstGeom>
          <a:solidFill>
            <a:srgbClr val="4B7B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896112" y="2286000"/>
            <a:ext cx="5184648" cy="457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350" b="0" i="0">
                <a:solidFill>
                  <a:srgbClr val="475569"/>
                </a:solidFill>
                <a:latin typeface="Microsoft YaHei"/>
                <a:ea typeface="Microsoft YaHei"/>
                <a:cs typeface="Microsoft YaHei"/>
              </a:rPr>
              <a:t>中小学校应选用已完成提供者备案的 APP</a:t>
            </a:r>
          </a:p>
        </p:txBody>
      </p:sp>
      <p:sp>
        <p:nvSpPr>
          <p:cNvPr id="15" name="Oval 14"/>
          <p:cNvSpPr/>
          <p:nvPr/>
        </p:nvSpPr>
        <p:spPr>
          <a:xfrm>
            <a:off x="640080" y="2935224"/>
            <a:ext cx="100584" cy="100584"/>
          </a:xfrm>
          <a:prstGeom prst="ellipse">
            <a:avLst/>
          </a:prstGeom>
          <a:solidFill>
            <a:srgbClr val="4B7B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896112" y="2852928"/>
            <a:ext cx="5184648" cy="457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350" b="0" i="0">
                <a:solidFill>
                  <a:srgbClr val="475569"/>
                </a:solidFill>
                <a:latin typeface="Microsoft YaHei"/>
                <a:ea typeface="Microsoft YaHei"/>
                <a:cs typeface="Microsoft YaHei"/>
              </a:rPr>
              <a:t>学校须通过教育部备案管理平台完成使用者备案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6400800" y="1280160"/>
            <a:ext cx="5120640" cy="2286000"/>
          </a:xfrm>
          <a:prstGeom prst="roundRect">
            <a:avLst/>
          </a:prstGeom>
          <a:solidFill>
            <a:srgbClr val="F8FAF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Rounded Rectangle 17"/>
          <p:cNvSpPr/>
          <p:nvPr/>
        </p:nvSpPr>
        <p:spPr>
          <a:xfrm>
            <a:off x="6400800" y="1280160"/>
            <a:ext cx="91440" cy="2286000"/>
          </a:xfrm>
          <a:prstGeom prst="roundRect">
            <a:avLst/>
          </a:prstGeom>
          <a:gradFill rotWithShape="1">
            <a:gsLst>
              <a:gs pos="0">
                <a:srgbClr val="4B7BFF"/>
              </a:gs>
              <a:gs pos="100000">
                <a:srgbClr val="8B5CF6"/>
              </a:gs>
            </a:gsLst>
            <a:lin scaled="0" ang="5400000"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Rounded Rectangle 18"/>
          <p:cNvSpPr/>
          <p:nvPr/>
        </p:nvSpPr>
        <p:spPr>
          <a:xfrm>
            <a:off x="6601968" y="1463039"/>
            <a:ext cx="457200" cy="457200"/>
          </a:xfrm>
          <a:prstGeom prst="roundRect">
            <a:avLst/>
          </a:prstGeom>
          <a:solidFill>
            <a:srgbClr val="FFFFFF"/>
          </a:solidFill>
          <a:ln w="25400" cap="rnd">
            <a:solidFill>
              <a:srgbClr val="4B7BFF"/>
            </a:solidFill>
            <a:round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Freeform 19"/>
          <p:cNvSpPr/>
          <p:nvPr/>
        </p:nvSpPr>
        <p:spPr>
          <a:xfrm>
            <a:off x="6734556" y="1588312"/>
            <a:ext cx="192024" cy="210312"/>
          </a:xfrm>
          <a:custGeom>
            <a:avLst/>
            <a:gdLst/>
            <a:ahLst/>
            <a:cxnLst/>
            <a:rect l="l" t="t" r="r" b="b"/>
            <a:pathLst>
              <a:path w="210" h="230">
                <a:moveTo>
                  <a:pt x="105" y="0"/>
                </a:moveTo>
                <a:lnTo>
                  <a:pt x="210" y="50"/>
                </a:lnTo>
                <a:lnTo>
                  <a:pt x="210" y="138"/>
                </a:lnTo>
                <a:lnTo>
                  <a:pt x="105" y="230"/>
                </a:lnTo>
                <a:lnTo>
                  <a:pt x="0" y="138"/>
                </a:lnTo>
                <a:lnTo>
                  <a:pt x="0" y="50"/>
                </a:lnTo>
                <a:lnTo>
                  <a:pt x="105" y="0"/>
                </a:lnTo>
                <a:close/>
              </a:path>
            </a:pathLst>
          </a:custGeom>
          <a:noFill/>
          <a:ln w="25400" cap="rnd">
            <a:solidFill>
              <a:srgbClr val="4B7BFF"/>
            </a:solidFill>
            <a:round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TextBox 20"/>
          <p:cNvSpPr txBox="1"/>
          <p:nvPr/>
        </p:nvSpPr>
        <p:spPr>
          <a:xfrm>
            <a:off x="7178040" y="1481328"/>
            <a:ext cx="4114800" cy="3657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500" b="1" i="0">
                <a:solidFill>
                  <a:srgbClr val="4B7BFF"/>
                </a:solidFill>
                <a:latin typeface="Microsoft YaHei"/>
                <a:ea typeface="Microsoft YaHei"/>
                <a:cs typeface="Microsoft YaHei"/>
              </a:rPr>
              <a:t>执行流程</a:t>
            </a:r>
          </a:p>
        </p:txBody>
      </p:sp>
      <p:sp>
        <p:nvSpPr>
          <p:cNvPr id="22" name="Oval 21"/>
          <p:cNvSpPr/>
          <p:nvPr/>
        </p:nvSpPr>
        <p:spPr>
          <a:xfrm>
            <a:off x="6656832" y="2093975"/>
            <a:ext cx="100584" cy="100584"/>
          </a:xfrm>
          <a:prstGeom prst="ellipse">
            <a:avLst/>
          </a:prstGeom>
          <a:solidFill>
            <a:srgbClr val="4B7B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3" name="TextBox 22"/>
          <p:cNvSpPr txBox="1"/>
          <p:nvPr/>
        </p:nvSpPr>
        <p:spPr>
          <a:xfrm>
            <a:off x="6912864" y="2011679"/>
            <a:ext cx="4315968" cy="457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250" b="0" i="0">
                <a:solidFill>
                  <a:srgbClr val="475569"/>
                </a:solidFill>
                <a:latin typeface="Microsoft YaHei"/>
                <a:ea typeface="Microsoft YaHei"/>
                <a:cs typeface="Microsoft YaHei"/>
              </a:rPr>
              <a:t>千问 App 完成教育 APP 提供者备案</a:t>
            </a:r>
          </a:p>
        </p:txBody>
      </p:sp>
      <p:sp>
        <p:nvSpPr>
          <p:cNvPr id="24" name="Oval 23"/>
          <p:cNvSpPr/>
          <p:nvPr/>
        </p:nvSpPr>
        <p:spPr>
          <a:xfrm>
            <a:off x="6656832" y="2514599"/>
            <a:ext cx="100584" cy="100584"/>
          </a:xfrm>
          <a:prstGeom prst="ellipse">
            <a:avLst/>
          </a:prstGeom>
          <a:solidFill>
            <a:srgbClr val="4B7B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5" name="TextBox 24"/>
          <p:cNvSpPr txBox="1"/>
          <p:nvPr/>
        </p:nvSpPr>
        <p:spPr>
          <a:xfrm>
            <a:off x="6912864" y="2432303"/>
            <a:ext cx="4315968" cy="457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250" b="0" i="0">
                <a:solidFill>
                  <a:srgbClr val="475569"/>
                </a:solidFill>
                <a:latin typeface="Microsoft YaHei"/>
                <a:ea typeface="Microsoft YaHei"/>
                <a:cs typeface="Microsoft YaHei"/>
              </a:rPr>
              <a:t>合作学校完成使用者备案</a:t>
            </a:r>
          </a:p>
        </p:txBody>
      </p:sp>
      <p:sp>
        <p:nvSpPr>
          <p:cNvPr id="26" name="Oval 25"/>
          <p:cNvSpPr/>
          <p:nvPr/>
        </p:nvSpPr>
        <p:spPr>
          <a:xfrm>
            <a:off x="6656832" y="2935223"/>
            <a:ext cx="100584" cy="100584"/>
          </a:xfrm>
          <a:prstGeom prst="ellipse">
            <a:avLst/>
          </a:prstGeom>
          <a:solidFill>
            <a:srgbClr val="4B7B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7" name="TextBox 26"/>
          <p:cNvSpPr txBox="1"/>
          <p:nvPr/>
        </p:nvSpPr>
        <p:spPr>
          <a:xfrm>
            <a:off x="6912864" y="2852927"/>
            <a:ext cx="4315968" cy="457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250" b="0" i="0">
                <a:solidFill>
                  <a:srgbClr val="475569"/>
                </a:solidFill>
                <a:latin typeface="Microsoft YaHei"/>
                <a:ea typeface="Microsoft YaHei"/>
                <a:cs typeface="Microsoft YaHei"/>
              </a:rPr>
              <a:t>备案信息变化后 10 个工作日内更新</a:t>
            </a:r>
          </a:p>
        </p:txBody>
      </p:sp>
      <p:sp>
        <p:nvSpPr>
          <p:cNvPr id="28" name="Oval 27"/>
          <p:cNvSpPr/>
          <p:nvPr/>
        </p:nvSpPr>
        <p:spPr>
          <a:xfrm>
            <a:off x="6656832" y="1947672"/>
            <a:ext cx="310896" cy="310896"/>
          </a:xfrm>
          <a:prstGeom prst="ellipse">
            <a:avLst/>
          </a:prstGeom>
          <a:solidFill>
            <a:srgbClr val="4B7B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9" name="TextBox 28"/>
          <p:cNvSpPr txBox="1"/>
          <p:nvPr/>
        </p:nvSpPr>
        <p:spPr>
          <a:xfrm>
            <a:off x="6656832" y="1947672"/>
            <a:ext cx="310896" cy="310896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ctr"/>
            <a:r>
              <a:rPr sz="1500" b="1" i="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1</a:t>
            </a:r>
          </a:p>
        </p:txBody>
      </p:sp>
      <p:sp>
        <p:nvSpPr>
          <p:cNvPr id="30" name="Oval 29"/>
          <p:cNvSpPr/>
          <p:nvPr/>
        </p:nvSpPr>
        <p:spPr>
          <a:xfrm>
            <a:off x="6656832" y="2606039"/>
            <a:ext cx="310896" cy="310896"/>
          </a:xfrm>
          <a:prstGeom prst="ellipse">
            <a:avLst/>
          </a:prstGeom>
          <a:solidFill>
            <a:srgbClr val="4B7B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1" name="TextBox 30"/>
          <p:cNvSpPr txBox="1"/>
          <p:nvPr/>
        </p:nvSpPr>
        <p:spPr>
          <a:xfrm>
            <a:off x="6656832" y="2606039"/>
            <a:ext cx="310896" cy="310896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ctr"/>
            <a:r>
              <a:rPr sz="1500" b="1" i="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2</a:t>
            </a:r>
          </a:p>
        </p:txBody>
      </p:sp>
      <p:sp>
        <p:nvSpPr>
          <p:cNvPr id="32" name="Oval 31"/>
          <p:cNvSpPr/>
          <p:nvPr/>
        </p:nvSpPr>
        <p:spPr>
          <a:xfrm>
            <a:off x="6656832" y="3264408"/>
            <a:ext cx="310896" cy="310896"/>
          </a:xfrm>
          <a:prstGeom prst="ellipse">
            <a:avLst/>
          </a:prstGeom>
          <a:solidFill>
            <a:srgbClr val="4B7B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3" name="TextBox 32"/>
          <p:cNvSpPr txBox="1"/>
          <p:nvPr/>
        </p:nvSpPr>
        <p:spPr>
          <a:xfrm>
            <a:off x="6656832" y="3264408"/>
            <a:ext cx="310896" cy="310896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ctr"/>
            <a:r>
              <a:rPr sz="1500" b="1" i="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3</a:t>
            </a:r>
          </a:p>
        </p:txBody>
      </p:sp>
      <p:sp>
        <p:nvSpPr>
          <p:cNvPr id="34" name="TextBox 33"/>
          <p:cNvSpPr txBox="1"/>
          <p:nvPr/>
        </p:nvSpPr>
        <p:spPr>
          <a:xfrm>
            <a:off x="640080" y="3886200"/>
            <a:ext cx="10058400" cy="3200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500" b="1" i="0">
                <a:solidFill>
                  <a:srgbClr val="FF6B35"/>
                </a:solidFill>
                <a:latin typeface="Microsoft YaHei"/>
                <a:ea typeface="Microsoft YaHei"/>
                <a:cs typeface="Microsoft YaHei"/>
              </a:rPr>
              <a:t>企业侧 · 六条红线（绝对禁止）</a:t>
            </a:r>
          </a:p>
        </p:txBody>
      </p:sp>
      <p:sp>
        <p:nvSpPr>
          <p:cNvPr id="35" name="Rounded Rectangle 34"/>
          <p:cNvSpPr/>
          <p:nvPr/>
        </p:nvSpPr>
        <p:spPr>
          <a:xfrm>
            <a:off x="640080" y="4297680"/>
            <a:ext cx="3429000" cy="1234440"/>
          </a:xfrm>
          <a:prstGeom prst="roundRect">
            <a:avLst/>
          </a:prstGeom>
          <a:solidFill>
            <a:srgbClr val="FFF1E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6" name="Rounded Rectangle 35"/>
          <p:cNvSpPr/>
          <p:nvPr/>
        </p:nvSpPr>
        <p:spPr>
          <a:xfrm>
            <a:off x="640080" y="4297680"/>
            <a:ext cx="82296" cy="1234440"/>
          </a:xfrm>
          <a:prstGeom prst="roundRect">
            <a:avLst/>
          </a:prstGeom>
          <a:solidFill>
            <a:srgbClr val="FF6B3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7" name="Oval 36"/>
          <p:cNvSpPr/>
          <p:nvPr/>
        </p:nvSpPr>
        <p:spPr>
          <a:xfrm>
            <a:off x="841247" y="4686300"/>
            <a:ext cx="457200" cy="457200"/>
          </a:xfrm>
          <a:prstGeom prst="ellipse">
            <a:avLst/>
          </a:prstGeom>
          <a:solidFill>
            <a:srgbClr val="FF6B3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8" name="TextBox 37"/>
          <p:cNvSpPr txBox="1"/>
          <p:nvPr/>
        </p:nvSpPr>
        <p:spPr>
          <a:xfrm>
            <a:off x="841247" y="4686300"/>
            <a:ext cx="457200" cy="45720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ctr"/>
            <a:r>
              <a:rPr sz="1500" b="1" i="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禁</a:t>
            </a:r>
          </a:p>
        </p:txBody>
      </p:sp>
      <p:sp>
        <p:nvSpPr>
          <p:cNvPr id="39" name="TextBox 38"/>
          <p:cNvSpPr txBox="1"/>
          <p:nvPr/>
        </p:nvSpPr>
        <p:spPr>
          <a:xfrm>
            <a:off x="1463040" y="4297680"/>
            <a:ext cx="2423160" cy="123444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/>
            <a:r>
              <a:rPr sz="1300" b="1" i="0">
                <a:solidFill>
                  <a:srgbClr val="1E293B"/>
                </a:solidFill>
                <a:latin typeface="Microsoft YaHei"/>
                <a:ea typeface="Microsoft YaHei"/>
                <a:cs typeface="Microsoft YaHei"/>
              </a:rPr>
              <a:t>不得向学生/家长收取任何费用</a:t>
            </a:r>
          </a:p>
        </p:txBody>
      </p:sp>
      <p:sp>
        <p:nvSpPr>
          <p:cNvPr id="40" name="Rounded Rectangle 39"/>
          <p:cNvSpPr/>
          <p:nvPr/>
        </p:nvSpPr>
        <p:spPr>
          <a:xfrm>
            <a:off x="4160520" y="4297680"/>
            <a:ext cx="3429000" cy="1234440"/>
          </a:xfrm>
          <a:prstGeom prst="roundRect">
            <a:avLst/>
          </a:prstGeom>
          <a:solidFill>
            <a:srgbClr val="FFF1E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1" name="Rounded Rectangle 40"/>
          <p:cNvSpPr/>
          <p:nvPr/>
        </p:nvSpPr>
        <p:spPr>
          <a:xfrm>
            <a:off x="4160520" y="4297680"/>
            <a:ext cx="82296" cy="1234440"/>
          </a:xfrm>
          <a:prstGeom prst="roundRect">
            <a:avLst/>
          </a:prstGeom>
          <a:solidFill>
            <a:srgbClr val="FF6B3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2" name="Oval 41"/>
          <p:cNvSpPr/>
          <p:nvPr/>
        </p:nvSpPr>
        <p:spPr>
          <a:xfrm>
            <a:off x="4361688" y="4686300"/>
            <a:ext cx="457200" cy="457200"/>
          </a:xfrm>
          <a:prstGeom prst="ellipse">
            <a:avLst/>
          </a:prstGeom>
          <a:solidFill>
            <a:srgbClr val="FF6B3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3" name="TextBox 42"/>
          <p:cNvSpPr txBox="1"/>
          <p:nvPr/>
        </p:nvSpPr>
        <p:spPr>
          <a:xfrm>
            <a:off x="4361688" y="4686300"/>
            <a:ext cx="457200" cy="45720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ctr"/>
            <a:r>
              <a:rPr sz="1500" b="1" i="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禁</a:t>
            </a:r>
          </a:p>
        </p:txBody>
      </p:sp>
      <p:sp>
        <p:nvSpPr>
          <p:cNvPr id="44" name="TextBox 43"/>
          <p:cNvSpPr txBox="1"/>
          <p:nvPr/>
        </p:nvSpPr>
        <p:spPr>
          <a:xfrm>
            <a:off x="4983480" y="4297680"/>
            <a:ext cx="2423160" cy="123444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/>
            <a:r>
              <a:rPr sz="1300" b="1" i="0">
                <a:solidFill>
                  <a:srgbClr val="1E293B"/>
                </a:solidFill>
                <a:latin typeface="Microsoft YaHei"/>
                <a:ea typeface="Microsoft YaHei"/>
                <a:cs typeface="Microsoft YaHei"/>
              </a:rPr>
              <a:t>不得植入商业广告和游戏</a:t>
            </a:r>
          </a:p>
        </p:txBody>
      </p:sp>
      <p:sp>
        <p:nvSpPr>
          <p:cNvPr id="45" name="Rounded Rectangle 44"/>
          <p:cNvSpPr/>
          <p:nvPr/>
        </p:nvSpPr>
        <p:spPr>
          <a:xfrm>
            <a:off x="7680960" y="4297680"/>
            <a:ext cx="3429000" cy="1234440"/>
          </a:xfrm>
          <a:prstGeom prst="roundRect">
            <a:avLst/>
          </a:prstGeom>
          <a:solidFill>
            <a:srgbClr val="FFF1E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6" name="Rounded Rectangle 45"/>
          <p:cNvSpPr/>
          <p:nvPr/>
        </p:nvSpPr>
        <p:spPr>
          <a:xfrm>
            <a:off x="7680960" y="4297680"/>
            <a:ext cx="82296" cy="1234440"/>
          </a:xfrm>
          <a:prstGeom prst="roundRect">
            <a:avLst/>
          </a:prstGeom>
          <a:solidFill>
            <a:srgbClr val="FF6B3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7" name="Oval 46"/>
          <p:cNvSpPr/>
          <p:nvPr/>
        </p:nvSpPr>
        <p:spPr>
          <a:xfrm>
            <a:off x="7882128" y="4686300"/>
            <a:ext cx="457200" cy="457200"/>
          </a:xfrm>
          <a:prstGeom prst="ellipse">
            <a:avLst/>
          </a:prstGeom>
          <a:solidFill>
            <a:srgbClr val="FF6B3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8" name="TextBox 47"/>
          <p:cNvSpPr txBox="1"/>
          <p:nvPr/>
        </p:nvSpPr>
        <p:spPr>
          <a:xfrm>
            <a:off x="7882128" y="4686300"/>
            <a:ext cx="457200" cy="45720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ctr"/>
            <a:r>
              <a:rPr sz="1500" b="1" i="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禁</a:t>
            </a:r>
          </a:p>
        </p:txBody>
      </p:sp>
      <p:sp>
        <p:nvSpPr>
          <p:cNvPr id="49" name="TextBox 48"/>
          <p:cNvSpPr txBox="1"/>
          <p:nvPr/>
        </p:nvSpPr>
        <p:spPr>
          <a:xfrm>
            <a:off x="8503920" y="4297680"/>
            <a:ext cx="2423160" cy="123444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/>
            <a:r>
              <a:rPr sz="1300" b="1" i="0">
                <a:solidFill>
                  <a:srgbClr val="1E293B"/>
                </a:solidFill>
                <a:latin typeface="Microsoft YaHei"/>
                <a:ea typeface="Microsoft YaHei"/>
                <a:cs typeface="Microsoft YaHei"/>
              </a:rPr>
              <a:t>不得与学分/成绩/评优挂钩</a:t>
            </a:r>
          </a:p>
        </p:txBody>
      </p:sp>
      <p:sp>
        <p:nvSpPr>
          <p:cNvPr id="50" name="Rounded Rectangle 49"/>
          <p:cNvSpPr/>
          <p:nvPr/>
        </p:nvSpPr>
        <p:spPr>
          <a:xfrm>
            <a:off x="640080" y="5715000"/>
            <a:ext cx="3429000" cy="1234440"/>
          </a:xfrm>
          <a:prstGeom prst="roundRect">
            <a:avLst/>
          </a:prstGeom>
          <a:solidFill>
            <a:srgbClr val="FFF1E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1" name="Rounded Rectangle 50"/>
          <p:cNvSpPr/>
          <p:nvPr/>
        </p:nvSpPr>
        <p:spPr>
          <a:xfrm>
            <a:off x="640080" y="5715000"/>
            <a:ext cx="82296" cy="1234440"/>
          </a:xfrm>
          <a:prstGeom prst="roundRect">
            <a:avLst/>
          </a:prstGeom>
          <a:solidFill>
            <a:srgbClr val="FF6B3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2" name="Oval 51"/>
          <p:cNvSpPr/>
          <p:nvPr/>
        </p:nvSpPr>
        <p:spPr>
          <a:xfrm>
            <a:off x="841247" y="6103620"/>
            <a:ext cx="457200" cy="457200"/>
          </a:xfrm>
          <a:prstGeom prst="ellipse">
            <a:avLst/>
          </a:prstGeom>
          <a:solidFill>
            <a:srgbClr val="FF6B3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3" name="TextBox 52"/>
          <p:cNvSpPr txBox="1"/>
          <p:nvPr/>
        </p:nvSpPr>
        <p:spPr>
          <a:xfrm>
            <a:off x="841247" y="6103620"/>
            <a:ext cx="457200" cy="45720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ctr"/>
            <a:r>
              <a:rPr sz="1500" b="1" i="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禁</a:t>
            </a:r>
          </a:p>
        </p:txBody>
      </p:sp>
      <p:sp>
        <p:nvSpPr>
          <p:cNvPr id="54" name="TextBox 53"/>
          <p:cNvSpPr txBox="1"/>
          <p:nvPr/>
        </p:nvSpPr>
        <p:spPr>
          <a:xfrm>
            <a:off x="1463040" y="5715000"/>
            <a:ext cx="2423160" cy="123444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/>
            <a:r>
              <a:rPr sz="1300" b="1" i="0">
                <a:solidFill>
                  <a:srgbClr val="1E293B"/>
                </a:solidFill>
                <a:latin typeface="Microsoft YaHei"/>
                <a:ea typeface="Microsoft YaHei"/>
                <a:cs typeface="Microsoft YaHei"/>
              </a:rPr>
              <a:t>不得以成绩排名诱导使用</a:t>
            </a:r>
          </a:p>
        </p:txBody>
      </p:sp>
      <p:sp>
        <p:nvSpPr>
          <p:cNvPr id="55" name="Rounded Rectangle 54"/>
          <p:cNvSpPr/>
          <p:nvPr/>
        </p:nvSpPr>
        <p:spPr>
          <a:xfrm>
            <a:off x="4160520" y="5715000"/>
            <a:ext cx="3429000" cy="1234440"/>
          </a:xfrm>
          <a:prstGeom prst="roundRect">
            <a:avLst/>
          </a:prstGeom>
          <a:solidFill>
            <a:srgbClr val="FFF1E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6" name="Rounded Rectangle 55"/>
          <p:cNvSpPr/>
          <p:nvPr/>
        </p:nvSpPr>
        <p:spPr>
          <a:xfrm>
            <a:off x="4160520" y="5715000"/>
            <a:ext cx="82296" cy="1234440"/>
          </a:xfrm>
          <a:prstGeom prst="roundRect">
            <a:avLst/>
          </a:prstGeom>
          <a:solidFill>
            <a:srgbClr val="FF6B3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7" name="Oval 56"/>
          <p:cNvSpPr/>
          <p:nvPr/>
        </p:nvSpPr>
        <p:spPr>
          <a:xfrm>
            <a:off x="4361688" y="6103620"/>
            <a:ext cx="457200" cy="457200"/>
          </a:xfrm>
          <a:prstGeom prst="ellipse">
            <a:avLst/>
          </a:prstGeom>
          <a:solidFill>
            <a:srgbClr val="FF6B3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8" name="TextBox 57"/>
          <p:cNvSpPr txBox="1"/>
          <p:nvPr/>
        </p:nvSpPr>
        <p:spPr>
          <a:xfrm>
            <a:off x="4361688" y="6103620"/>
            <a:ext cx="457200" cy="45720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ctr"/>
            <a:r>
              <a:rPr sz="1500" b="1" i="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禁</a:t>
            </a:r>
          </a:p>
        </p:txBody>
      </p:sp>
      <p:sp>
        <p:nvSpPr>
          <p:cNvPr id="59" name="TextBox 58"/>
          <p:cNvSpPr txBox="1"/>
          <p:nvPr/>
        </p:nvSpPr>
        <p:spPr>
          <a:xfrm>
            <a:off x="4983480" y="5715000"/>
            <a:ext cx="2423160" cy="123444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/>
            <a:r>
              <a:rPr sz="1300" b="1" i="0">
                <a:solidFill>
                  <a:srgbClr val="1E293B"/>
                </a:solidFill>
                <a:latin typeface="Microsoft YaHei"/>
                <a:ea typeface="Microsoft YaHei"/>
                <a:cs typeface="Microsoft YaHei"/>
              </a:rPr>
              <a:t>不得默认/捆绑/强迫授权</a:t>
            </a:r>
          </a:p>
        </p:txBody>
      </p:sp>
      <p:sp>
        <p:nvSpPr>
          <p:cNvPr id="60" name="Rounded Rectangle 59"/>
          <p:cNvSpPr/>
          <p:nvPr/>
        </p:nvSpPr>
        <p:spPr>
          <a:xfrm>
            <a:off x="7680960" y="5715000"/>
            <a:ext cx="3429000" cy="1234440"/>
          </a:xfrm>
          <a:prstGeom prst="roundRect">
            <a:avLst/>
          </a:prstGeom>
          <a:solidFill>
            <a:srgbClr val="FFF1E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1" name="Rounded Rectangle 60"/>
          <p:cNvSpPr/>
          <p:nvPr/>
        </p:nvSpPr>
        <p:spPr>
          <a:xfrm>
            <a:off x="7680960" y="5715000"/>
            <a:ext cx="82296" cy="1234440"/>
          </a:xfrm>
          <a:prstGeom prst="roundRect">
            <a:avLst/>
          </a:prstGeom>
          <a:solidFill>
            <a:srgbClr val="FF6B3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2" name="Oval 61"/>
          <p:cNvSpPr/>
          <p:nvPr/>
        </p:nvSpPr>
        <p:spPr>
          <a:xfrm>
            <a:off x="7882128" y="6103620"/>
            <a:ext cx="457200" cy="457200"/>
          </a:xfrm>
          <a:prstGeom prst="ellipse">
            <a:avLst/>
          </a:prstGeom>
          <a:solidFill>
            <a:srgbClr val="FF6B3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3" name="TextBox 62"/>
          <p:cNvSpPr txBox="1"/>
          <p:nvPr/>
        </p:nvSpPr>
        <p:spPr>
          <a:xfrm>
            <a:off x="7882128" y="6103620"/>
            <a:ext cx="457200" cy="45720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ctr"/>
            <a:r>
              <a:rPr sz="1500" b="1" i="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禁</a:t>
            </a:r>
          </a:p>
        </p:txBody>
      </p:sp>
      <p:sp>
        <p:nvSpPr>
          <p:cNvPr id="64" name="TextBox 63"/>
          <p:cNvSpPr txBox="1"/>
          <p:nvPr/>
        </p:nvSpPr>
        <p:spPr>
          <a:xfrm>
            <a:off x="8503920" y="5715000"/>
            <a:ext cx="2423160" cy="123444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/>
            <a:r>
              <a:rPr sz="1300" b="1" i="0">
                <a:solidFill>
                  <a:srgbClr val="1E293B"/>
                </a:solidFill>
                <a:latin typeface="Microsoft YaHei"/>
                <a:ea typeface="Microsoft YaHei"/>
                <a:cs typeface="Microsoft YaHei"/>
              </a:rPr>
              <a:t>不得收集与服务无关个人信息</a:t>
            </a:r>
          </a:p>
        </p:txBody>
      </p:sp>
      <p:sp>
        <p:nvSpPr>
          <p:cNvPr id="65" name="TextBox 64"/>
          <p:cNvSpPr txBox="1"/>
          <p:nvPr/>
        </p:nvSpPr>
        <p:spPr>
          <a:xfrm>
            <a:off x="11247120" y="6437376"/>
            <a:ext cx="64008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/>
            <a:r>
              <a:rPr sz="900" b="0" i="0">
                <a:solidFill>
                  <a:srgbClr val="64748B"/>
                </a:solidFill>
                <a:latin typeface="Microsoft YaHei"/>
                <a:ea typeface="Microsoft YaHei"/>
                <a:cs typeface="Microsoft YaHei"/>
              </a:rPr>
              <a:t>20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Oval 1"/>
          <p:cNvSpPr/>
          <p:nvPr/>
        </p:nvSpPr>
        <p:spPr>
          <a:xfrm>
            <a:off x="8778240" y="-1828800"/>
            <a:ext cx="5486400" cy="5486400"/>
          </a:xfrm>
          <a:prstGeom prst="ellipse">
            <a:avLst/>
          </a:prstGeom>
          <a:gradFill rotWithShape="1">
            <a:gsLst>
              <a:gs pos="0">
                <a:srgbClr val="4B7BFF">
                  <a:alpha val="12000"/>
                </a:srgbClr>
              </a:gs>
              <a:gs pos="100000">
                <a:srgbClr val="8B5CF6">
                  <a:alpha val="12000"/>
                </a:srgbClr>
              </a:gs>
            </a:gsLst>
            <a:lin scaled="0" ang="8100000"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Oval 2"/>
          <p:cNvSpPr/>
          <p:nvPr/>
        </p:nvSpPr>
        <p:spPr>
          <a:xfrm>
            <a:off x="-2011680" y="4023360"/>
            <a:ext cx="5486400" cy="5486400"/>
          </a:xfrm>
          <a:prstGeom prst="ellipse">
            <a:avLst/>
          </a:prstGeom>
          <a:gradFill rotWithShape="1">
            <a:gsLst>
              <a:gs pos="0">
                <a:srgbClr val="8B5CF6">
                  <a:alpha val="12000"/>
                </a:srgbClr>
              </a:gs>
              <a:gs pos="100000">
                <a:srgbClr val="64748B">
                  <a:alpha val="12000"/>
                </a:srgbClr>
              </a:gs>
            </a:gsLst>
            <a:lin scaled="0" ang="8100000"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Rectangle 3"/>
          <p:cNvSpPr/>
          <p:nvPr/>
        </p:nvSpPr>
        <p:spPr>
          <a:xfrm>
            <a:off x="0" y="0"/>
            <a:ext cx="12191695" cy="109728"/>
          </a:xfrm>
          <a:prstGeom prst="rect">
            <a:avLst/>
          </a:prstGeom>
          <a:gradFill rotWithShape="1">
            <a:gsLst>
              <a:gs pos="0">
                <a:srgbClr val="4B7BFF"/>
              </a:gs>
              <a:gs pos="100000">
                <a:srgbClr val="8B5CF6"/>
              </a:gs>
            </a:gsLst>
            <a:lin scaled="0" ang="5400000"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Rounded Rectangle 4"/>
          <p:cNvSpPr/>
          <p:nvPr/>
        </p:nvSpPr>
        <p:spPr>
          <a:xfrm>
            <a:off x="548640" y="384048"/>
            <a:ext cx="457200" cy="457200"/>
          </a:xfrm>
          <a:prstGeom prst="roundRect">
            <a:avLst/>
          </a:prstGeom>
          <a:gradFill rotWithShape="1">
            <a:gsLst>
              <a:gs pos="0">
                <a:srgbClr val="4B7BFF"/>
              </a:gs>
              <a:gs pos="100000">
                <a:srgbClr val="8B5CF6"/>
              </a:gs>
            </a:gsLst>
            <a:lin scaled="0" ang="8100000"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1143000" y="365760"/>
            <a:ext cx="10515600" cy="4114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2300" b="1" i="0">
                <a:solidFill>
                  <a:srgbClr val="1E293B"/>
                </a:solidFill>
                <a:latin typeface="Microsoft YaHei"/>
                <a:ea typeface="Microsoft YaHei"/>
                <a:cs typeface="Microsoft YaHei"/>
              </a:rPr>
              <a:t>分四批推进 100 所学校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143000" y="786384"/>
            <a:ext cx="1051560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200" b="0" i="0">
                <a:solidFill>
                  <a:srgbClr val="64748B"/>
                </a:solidFill>
                <a:latin typeface="Microsoft YaHei"/>
                <a:ea typeface="Microsoft YaHei"/>
                <a:cs typeface="Microsoft YaHei"/>
              </a:rPr>
              <a:t>四、百校推广执行 · 渠道覆盖与优先级</a:t>
            </a:r>
          </a:p>
        </p:txBody>
      </p:sp>
      <p:sp>
        <p:nvSpPr>
          <p:cNvPr id="8" name="Rectangle 7"/>
          <p:cNvSpPr/>
          <p:nvPr/>
        </p:nvSpPr>
        <p:spPr>
          <a:xfrm>
            <a:off x="1143000" y="1097280"/>
            <a:ext cx="2011680" cy="54864"/>
          </a:xfrm>
          <a:prstGeom prst="rect">
            <a:avLst/>
          </a:prstGeom>
          <a:gradFill rotWithShape="1">
            <a:gsLst>
              <a:gs pos="0">
                <a:srgbClr val="4B7BFF"/>
              </a:gs>
              <a:gs pos="100000">
                <a:srgbClr val="8B5CF6"/>
              </a:gs>
            </a:gsLst>
            <a:lin scaled="0" ang="0"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548640" y="6455664"/>
            <a:ext cx="822960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900" b="0" i="0">
                <a:solidFill>
                  <a:srgbClr val="64748B"/>
                </a:solidFill>
                <a:latin typeface="Microsoft YaHei"/>
                <a:ea typeface="Microsoft YaHei"/>
                <a:cs typeface="Microsoft YaHei"/>
              </a:rPr>
              <a:t>心成长·向未来 · K12 心理健康素养提升计划</a:t>
            </a:r>
          </a:p>
        </p:txBody>
      </p:sp>
      <p:graphicFrame>
        <p:nvGraphicFramePr>
          <p:cNvPr id="10" name="Table 9"/>
          <p:cNvGraphicFramePr>
            <a:graphicFrameLocks noGrp="1"/>
          </p:cNvGraphicFramePr>
          <p:nvPr/>
        </p:nvGraphicFramePr>
        <p:xfrm>
          <a:off x="640080" y="1554480"/>
          <a:ext cx="10881360" cy="40233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97280"/>
                <a:gridCol w="4389120"/>
                <a:gridCol w="1463040"/>
                <a:gridCol w="3931920"/>
              </a:tblGrid>
              <a:tr h="548640">
                <a:tc>
                  <a:txBody>
                    <a:bodyPr/>
                    <a:lstStyle/>
                    <a:p>
                      <a:pPr algn="l"/>
                      <a:r>
                        <a:rPr sz="1400" b="1">
                          <a:solidFill>
                            <a:srgbClr val="FFFFFF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批次</a:t>
                      </a:r>
                    </a:p>
                  </a:txBody>
                  <a:tcPr anchor="ctr" marL="91440" marR="91440">
                    <a:solidFill>
                      <a:srgbClr val="4B7B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400" b="1">
                          <a:solidFill>
                            <a:srgbClr val="FFFFFF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区域方向</a:t>
                      </a:r>
                    </a:p>
                  </a:txBody>
                  <a:tcPr anchor="ctr" marL="91440" marR="91440">
                    <a:solidFill>
                      <a:srgbClr val="4B7B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400" b="1">
                          <a:solidFill>
                            <a:srgbClr val="FFFFFF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建议校数</a:t>
                      </a:r>
                    </a:p>
                  </a:txBody>
                  <a:tcPr anchor="ctr" marL="91440" marR="91440">
                    <a:solidFill>
                      <a:srgbClr val="4B7B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400" b="1">
                          <a:solidFill>
                            <a:srgbClr val="FFFFFF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依据</a:t>
                      </a:r>
                    </a:p>
                  </a:txBody>
                  <a:tcPr anchor="ctr" marL="91440" marR="91440">
                    <a:solidFill>
                      <a:srgbClr val="4B7BFF"/>
                    </a:solidFill>
                  </a:tcPr>
                </a:tc>
              </a:tr>
              <a:tr h="868680">
                <a:tc>
                  <a:txBody>
                    <a:bodyPr/>
                    <a:lstStyle/>
                    <a:p>
                      <a:pPr algn="l"/>
                      <a:r>
                        <a:rPr sz="1250">
                          <a:solidFill>
                            <a:srgbClr val="475569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第一批</a:t>
                      </a:r>
                    </a:p>
                  </a:txBody>
                  <a:tcPr anchor="ctr" marL="91440" marR="91440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250">
                          <a:solidFill>
                            <a:srgbClr val="475569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重庆主城区及周边（江北、璧山、荣昌、大足等）</a:t>
                      </a:r>
                    </a:p>
                  </a:txBody>
                  <a:tcPr anchor="ctr" marL="91440" marR="91440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250">
                          <a:solidFill>
                            <a:srgbClr val="475569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30 所</a:t>
                      </a:r>
                    </a:p>
                  </a:txBody>
                  <a:tcPr anchor="ctr" marL="91440" marR="91440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250">
                          <a:solidFill>
                            <a:srgbClr val="475569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既有教委合作基础，落地阻力小</a:t>
                      </a:r>
                    </a:p>
                  </a:txBody>
                  <a:tcPr anchor="ctr" marL="91440" marR="91440" marT="27432" marB="27432">
                    <a:solidFill>
                      <a:srgbClr val="FFFFFF"/>
                    </a:solidFill>
                  </a:tcPr>
                </a:tc>
              </a:tr>
              <a:tr h="868680">
                <a:tc>
                  <a:txBody>
                    <a:bodyPr/>
                    <a:lstStyle/>
                    <a:p>
                      <a:pPr algn="l"/>
                      <a:r>
                        <a:rPr sz="1250">
                          <a:solidFill>
                            <a:srgbClr val="475569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第二批</a:t>
                      </a:r>
                    </a:p>
                  </a:txBody>
                  <a:tcPr anchor="ctr" marL="91440" marR="91440" marT="27432" marB="27432"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250">
                          <a:solidFill>
                            <a:srgbClr val="475569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成渝地区双城经济圈（成都龙泉驿区等）</a:t>
                      </a:r>
                    </a:p>
                  </a:txBody>
                  <a:tcPr anchor="ctr" marL="91440" marR="91440" marT="27432" marB="27432"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250">
                          <a:solidFill>
                            <a:srgbClr val="475569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20 所</a:t>
                      </a:r>
                    </a:p>
                  </a:txBody>
                  <a:tcPr anchor="ctr" marL="91440" marR="91440" marT="27432" marB="27432"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250">
                          <a:solidFill>
                            <a:srgbClr val="475569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既有渠道可复用</a:t>
                      </a:r>
                    </a:p>
                  </a:txBody>
                  <a:tcPr anchor="ctr" marL="91440" marR="91440" marT="27432" marB="27432">
                    <a:solidFill>
                      <a:srgbClr val="F8FAFC"/>
                    </a:solidFill>
                  </a:tcPr>
                </a:tc>
              </a:tr>
              <a:tr h="868680">
                <a:tc>
                  <a:txBody>
                    <a:bodyPr/>
                    <a:lstStyle/>
                    <a:p>
                      <a:pPr algn="l"/>
                      <a:r>
                        <a:rPr sz="1250">
                          <a:solidFill>
                            <a:srgbClr val="475569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第三批</a:t>
                      </a:r>
                    </a:p>
                  </a:txBody>
                  <a:tcPr anchor="ctr" marL="91440" marR="91440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250">
                          <a:solidFill>
                            <a:srgbClr val="475569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贵州黔东南州 16 区县</a:t>
                      </a:r>
                    </a:p>
                  </a:txBody>
                  <a:tcPr anchor="ctr" marL="91440" marR="91440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250">
                          <a:solidFill>
                            <a:srgbClr val="475569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40 所</a:t>
                      </a:r>
                    </a:p>
                  </a:txBody>
                  <a:tcPr anchor="ctr" marL="91440" marR="91440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250">
                          <a:solidFill>
                            <a:srgbClr val="475569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既有渠道可复用</a:t>
                      </a:r>
                    </a:p>
                  </a:txBody>
                  <a:tcPr anchor="ctr" marL="91440" marR="91440" marT="27432" marB="27432">
                    <a:solidFill>
                      <a:srgbClr val="FFFFFF"/>
                    </a:solidFill>
                  </a:tcPr>
                </a:tc>
              </a:tr>
              <a:tr h="868680">
                <a:tc>
                  <a:txBody>
                    <a:bodyPr/>
                    <a:lstStyle/>
                    <a:p>
                      <a:pPr algn="l"/>
                      <a:r>
                        <a:rPr sz="1250">
                          <a:solidFill>
                            <a:srgbClr val="475569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第四批</a:t>
                      </a:r>
                    </a:p>
                  </a:txBody>
                  <a:tcPr anchor="ctr" marL="91440" marR="91440" marT="27432" marB="27432"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250">
                          <a:solidFill>
                            <a:srgbClr val="475569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全国其他省市（西安、杭州等及乙方自有渠道）</a:t>
                      </a:r>
                    </a:p>
                  </a:txBody>
                  <a:tcPr anchor="ctr" marL="91440" marR="91440" marT="27432" marB="27432"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250">
                          <a:solidFill>
                            <a:srgbClr val="475569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10 所</a:t>
                      </a:r>
                    </a:p>
                  </a:txBody>
                  <a:tcPr anchor="ctr" marL="91440" marR="91440" marT="27432" marB="27432"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250">
                          <a:solidFill>
                            <a:srgbClr val="475569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借甲方品牌与 App 触达能力拓展</a:t>
                      </a:r>
                    </a:p>
                  </a:txBody>
                  <a:tcPr anchor="ctr" marL="91440" marR="91440" marT="27432" marB="27432">
                    <a:solidFill>
                      <a:srgbClr val="F8FAFC"/>
                    </a:solidFill>
                  </a:tcPr>
                </a:tc>
              </a:tr>
            </a:tbl>
          </a:graphicData>
        </a:graphic>
      </p:graphicFrame>
      <p:sp>
        <p:nvSpPr>
          <p:cNvPr id="11" name="TextBox 10"/>
          <p:cNvSpPr txBox="1"/>
          <p:nvPr/>
        </p:nvSpPr>
        <p:spPr>
          <a:xfrm>
            <a:off x="11247120" y="6437376"/>
            <a:ext cx="64008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/>
            <a:r>
              <a:rPr sz="900" b="0" i="0">
                <a:solidFill>
                  <a:srgbClr val="64748B"/>
                </a:solidFill>
                <a:latin typeface="Microsoft YaHei"/>
                <a:ea typeface="Microsoft YaHei"/>
                <a:cs typeface="Microsoft YaHei"/>
              </a:rPr>
              <a:t>21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Oval 1"/>
          <p:cNvSpPr/>
          <p:nvPr/>
        </p:nvSpPr>
        <p:spPr>
          <a:xfrm>
            <a:off x="8778240" y="-1828800"/>
            <a:ext cx="5486400" cy="5486400"/>
          </a:xfrm>
          <a:prstGeom prst="ellipse">
            <a:avLst/>
          </a:prstGeom>
          <a:gradFill rotWithShape="1">
            <a:gsLst>
              <a:gs pos="0">
                <a:srgbClr val="4B7BFF">
                  <a:alpha val="12000"/>
                </a:srgbClr>
              </a:gs>
              <a:gs pos="100000">
                <a:srgbClr val="8B5CF6">
                  <a:alpha val="12000"/>
                </a:srgbClr>
              </a:gs>
            </a:gsLst>
            <a:lin scaled="0" ang="8100000"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Oval 2"/>
          <p:cNvSpPr/>
          <p:nvPr/>
        </p:nvSpPr>
        <p:spPr>
          <a:xfrm>
            <a:off x="-2011680" y="4023360"/>
            <a:ext cx="5486400" cy="5486400"/>
          </a:xfrm>
          <a:prstGeom prst="ellipse">
            <a:avLst/>
          </a:prstGeom>
          <a:gradFill rotWithShape="1">
            <a:gsLst>
              <a:gs pos="0">
                <a:srgbClr val="8B5CF6">
                  <a:alpha val="12000"/>
                </a:srgbClr>
              </a:gs>
              <a:gs pos="100000">
                <a:srgbClr val="64748B">
                  <a:alpha val="12000"/>
                </a:srgbClr>
              </a:gs>
            </a:gsLst>
            <a:lin scaled="0" ang="8100000"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Rectangle 3"/>
          <p:cNvSpPr/>
          <p:nvPr/>
        </p:nvSpPr>
        <p:spPr>
          <a:xfrm>
            <a:off x="0" y="0"/>
            <a:ext cx="12191695" cy="109728"/>
          </a:xfrm>
          <a:prstGeom prst="rect">
            <a:avLst/>
          </a:prstGeom>
          <a:gradFill rotWithShape="1">
            <a:gsLst>
              <a:gs pos="0">
                <a:srgbClr val="4B7BFF"/>
              </a:gs>
              <a:gs pos="100000">
                <a:srgbClr val="8B5CF6"/>
              </a:gs>
            </a:gsLst>
            <a:lin scaled="0" ang="5400000"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Rounded Rectangle 4"/>
          <p:cNvSpPr/>
          <p:nvPr/>
        </p:nvSpPr>
        <p:spPr>
          <a:xfrm>
            <a:off x="548640" y="384048"/>
            <a:ext cx="457200" cy="457200"/>
          </a:xfrm>
          <a:prstGeom prst="roundRect">
            <a:avLst/>
          </a:prstGeom>
          <a:gradFill rotWithShape="1">
            <a:gsLst>
              <a:gs pos="0">
                <a:srgbClr val="4B7BFF"/>
              </a:gs>
              <a:gs pos="100000">
                <a:srgbClr val="8B5CF6"/>
              </a:gs>
            </a:gsLst>
            <a:lin scaled="0" ang="8100000"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1143000" y="365760"/>
            <a:ext cx="10515600" cy="4114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2300" b="1" i="0">
                <a:solidFill>
                  <a:srgbClr val="1E293B"/>
                </a:solidFill>
                <a:latin typeface="Microsoft YaHei"/>
                <a:ea typeface="Microsoft YaHei"/>
                <a:cs typeface="Microsoft YaHei"/>
              </a:rPr>
              <a:t>八步落地，全程留痕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143000" y="786384"/>
            <a:ext cx="1051560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200" b="0" i="0">
                <a:solidFill>
                  <a:srgbClr val="64748B"/>
                </a:solidFill>
                <a:latin typeface="Microsoft YaHei"/>
                <a:ea typeface="Microsoft YaHei"/>
                <a:cs typeface="Microsoft YaHei"/>
              </a:rPr>
              <a:t>四、百校推广执行 · 进校流程与验收</a:t>
            </a:r>
          </a:p>
        </p:txBody>
      </p:sp>
      <p:sp>
        <p:nvSpPr>
          <p:cNvPr id="8" name="Rectangle 7"/>
          <p:cNvSpPr/>
          <p:nvPr/>
        </p:nvSpPr>
        <p:spPr>
          <a:xfrm>
            <a:off x="1143000" y="1097280"/>
            <a:ext cx="2011680" cy="54864"/>
          </a:xfrm>
          <a:prstGeom prst="rect">
            <a:avLst/>
          </a:prstGeom>
          <a:gradFill rotWithShape="1">
            <a:gsLst>
              <a:gs pos="0">
                <a:srgbClr val="4B7BFF"/>
              </a:gs>
              <a:gs pos="100000">
                <a:srgbClr val="8B5CF6"/>
              </a:gs>
            </a:gsLst>
            <a:lin scaled="0" ang="0"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548640" y="6455664"/>
            <a:ext cx="822960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900" b="0" i="0">
                <a:solidFill>
                  <a:srgbClr val="64748B"/>
                </a:solidFill>
                <a:latin typeface="Microsoft YaHei"/>
                <a:ea typeface="Microsoft YaHei"/>
                <a:cs typeface="Microsoft YaHei"/>
              </a:rPr>
              <a:t>心成长·向未来 · K12 心理健康素养提升计划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640080" y="1554480"/>
            <a:ext cx="1207008" cy="731520"/>
          </a:xfrm>
          <a:prstGeom prst="roundRect">
            <a:avLst/>
          </a:prstGeom>
          <a:gradFill rotWithShape="1">
            <a:gsLst>
              <a:gs pos="0">
                <a:srgbClr val="4B7BFF"/>
              </a:gs>
              <a:gs pos="100000">
                <a:srgbClr val="8B5CF6"/>
              </a:gs>
            </a:gsLst>
            <a:lin scaled="0" ang="7200000"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640080" y="1554480"/>
            <a:ext cx="1207008" cy="73152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ctr"/>
            <a:r>
              <a:rPr sz="1250" b="1" i="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签约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828800" y="1554480"/>
            <a:ext cx="365760" cy="73152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ctr"/>
            <a:r>
              <a:rPr sz="1800" b="0" i="0">
                <a:solidFill>
                  <a:srgbClr val="64748B"/>
                </a:solidFill>
                <a:latin typeface="Microsoft YaHei"/>
                <a:ea typeface="Microsoft YaHei"/>
                <a:cs typeface="Microsoft YaHei"/>
              </a:rPr>
              <a:t>→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2011680" y="1554480"/>
            <a:ext cx="1207008" cy="731520"/>
          </a:xfrm>
          <a:prstGeom prst="roundRect">
            <a:avLst/>
          </a:prstGeom>
          <a:gradFill rotWithShape="1">
            <a:gsLst>
              <a:gs pos="0">
                <a:srgbClr val="4B7BFF"/>
              </a:gs>
              <a:gs pos="100000">
                <a:srgbClr val="8B5CF6"/>
              </a:gs>
            </a:gsLst>
            <a:lin scaled="0" ang="7200000"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2011680" y="1554480"/>
            <a:ext cx="1207008" cy="73152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ctr"/>
            <a:r>
              <a:rPr sz="1250" b="1" i="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排期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3200400" y="1554480"/>
            <a:ext cx="365760" cy="73152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ctr"/>
            <a:r>
              <a:rPr sz="1800" b="0" i="0">
                <a:solidFill>
                  <a:srgbClr val="64748B"/>
                </a:solidFill>
                <a:latin typeface="Microsoft YaHei"/>
                <a:ea typeface="Microsoft YaHei"/>
                <a:cs typeface="Microsoft YaHei"/>
              </a:rPr>
              <a:t>→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3383280" y="1554480"/>
            <a:ext cx="1207008" cy="731520"/>
          </a:xfrm>
          <a:prstGeom prst="roundRect">
            <a:avLst/>
          </a:prstGeom>
          <a:gradFill rotWithShape="1">
            <a:gsLst>
              <a:gs pos="0">
                <a:srgbClr val="4B7BFF"/>
              </a:gs>
              <a:gs pos="100000">
                <a:srgbClr val="8B5CF6"/>
              </a:gs>
            </a:gsLst>
            <a:lin scaled="0" ang="7200000"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3383280" y="1554480"/>
            <a:ext cx="1207008" cy="73152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ctr"/>
            <a:r>
              <a:rPr sz="1250" b="1" i="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物料与账号开通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4572000" y="1554480"/>
            <a:ext cx="365760" cy="73152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ctr"/>
            <a:r>
              <a:rPr sz="1800" b="0" i="0">
                <a:solidFill>
                  <a:srgbClr val="64748B"/>
                </a:solidFill>
                <a:latin typeface="Microsoft YaHei"/>
                <a:ea typeface="Microsoft YaHei"/>
                <a:cs typeface="Microsoft YaHei"/>
              </a:rPr>
              <a:t>→</a:t>
            </a:r>
          </a:p>
        </p:txBody>
      </p:sp>
      <p:sp>
        <p:nvSpPr>
          <p:cNvPr id="19" name="Rounded Rectangle 18"/>
          <p:cNvSpPr/>
          <p:nvPr/>
        </p:nvSpPr>
        <p:spPr>
          <a:xfrm>
            <a:off x="4754880" y="1554480"/>
            <a:ext cx="1207008" cy="731520"/>
          </a:xfrm>
          <a:prstGeom prst="roundRect">
            <a:avLst/>
          </a:prstGeom>
          <a:gradFill rotWithShape="1">
            <a:gsLst>
              <a:gs pos="0">
                <a:srgbClr val="4B7BFF"/>
              </a:gs>
              <a:gs pos="100000">
                <a:srgbClr val="8B5CF6"/>
              </a:gs>
            </a:gsLst>
            <a:lin scaled="0" ang="7200000"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4754880" y="1554480"/>
            <a:ext cx="1207008" cy="73152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ctr"/>
            <a:r>
              <a:rPr sz="1250" b="1" i="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课程落地(线上排课/线下启动会)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5943600" y="1554480"/>
            <a:ext cx="365760" cy="73152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ctr"/>
            <a:r>
              <a:rPr sz="1800" b="0" i="0">
                <a:solidFill>
                  <a:srgbClr val="64748B"/>
                </a:solidFill>
                <a:latin typeface="Microsoft YaHei"/>
                <a:ea typeface="Microsoft YaHei"/>
                <a:cs typeface="Microsoft YaHei"/>
              </a:rPr>
              <a:t>→</a:t>
            </a:r>
          </a:p>
        </p:txBody>
      </p:sp>
      <p:sp>
        <p:nvSpPr>
          <p:cNvPr id="22" name="Rounded Rectangle 21"/>
          <p:cNvSpPr/>
          <p:nvPr/>
        </p:nvSpPr>
        <p:spPr>
          <a:xfrm>
            <a:off x="6126480" y="1554480"/>
            <a:ext cx="1207008" cy="731520"/>
          </a:xfrm>
          <a:prstGeom prst="roundRect">
            <a:avLst/>
          </a:prstGeom>
          <a:gradFill rotWithShape="1">
            <a:gsLst>
              <a:gs pos="0">
                <a:srgbClr val="4B7BFF"/>
              </a:gs>
              <a:gs pos="100000">
                <a:srgbClr val="8B5CF6"/>
              </a:gs>
            </a:gsLst>
            <a:lin scaled="0" ang="7200000"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3" name="TextBox 22"/>
          <p:cNvSpPr txBox="1"/>
          <p:nvPr/>
        </p:nvSpPr>
        <p:spPr>
          <a:xfrm>
            <a:off x="6126480" y="1554480"/>
            <a:ext cx="1207008" cy="73152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ctr"/>
            <a:r>
              <a:rPr sz="1250" b="1" i="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签到与影像留痕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7315200" y="1554480"/>
            <a:ext cx="365760" cy="73152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ctr"/>
            <a:r>
              <a:rPr sz="1800" b="0" i="0">
                <a:solidFill>
                  <a:srgbClr val="64748B"/>
                </a:solidFill>
                <a:latin typeface="Microsoft YaHei"/>
                <a:ea typeface="Microsoft YaHei"/>
                <a:cs typeface="Microsoft YaHei"/>
              </a:rPr>
              <a:t>→</a:t>
            </a:r>
          </a:p>
        </p:txBody>
      </p:sp>
      <p:sp>
        <p:nvSpPr>
          <p:cNvPr id="25" name="Rounded Rectangle 24"/>
          <p:cNvSpPr/>
          <p:nvPr/>
        </p:nvSpPr>
        <p:spPr>
          <a:xfrm>
            <a:off x="7498079" y="1554480"/>
            <a:ext cx="1207008" cy="731520"/>
          </a:xfrm>
          <a:prstGeom prst="roundRect">
            <a:avLst/>
          </a:prstGeom>
          <a:gradFill rotWithShape="1">
            <a:gsLst>
              <a:gs pos="0">
                <a:srgbClr val="4B7BFF"/>
              </a:gs>
              <a:gs pos="100000">
                <a:srgbClr val="8B5CF6"/>
              </a:gs>
            </a:gsLst>
            <a:lin scaled="0" ang="7200000"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TextBox 25"/>
          <p:cNvSpPr txBox="1"/>
          <p:nvPr/>
        </p:nvSpPr>
        <p:spPr>
          <a:xfrm>
            <a:off x="7498079" y="1554480"/>
            <a:ext cx="1207008" cy="73152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ctr"/>
            <a:r>
              <a:rPr sz="1250" b="1" i="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数据回收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8686800" y="1554480"/>
            <a:ext cx="365760" cy="73152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ctr"/>
            <a:r>
              <a:rPr sz="1800" b="0" i="0">
                <a:solidFill>
                  <a:srgbClr val="64748B"/>
                </a:solidFill>
                <a:latin typeface="Microsoft YaHei"/>
                <a:ea typeface="Microsoft YaHei"/>
                <a:cs typeface="Microsoft YaHei"/>
              </a:rPr>
              <a:t>→</a:t>
            </a:r>
          </a:p>
        </p:txBody>
      </p:sp>
      <p:sp>
        <p:nvSpPr>
          <p:cNvPr id="28" name="Rounded Rectangle 27"/>
          <p:cNvSpPr/>
          <p:nvPr/>
        </p:nvSpPr>
        <p:spPr>
          <a:xfrm>
            <a:off x="8869680" y="1554480"/>
            <a:ext cx="1207008" cy="731520"/>
          </a:xfrm>
          <a:prstGeom prst="roundRect">
            <a:avLst/>
          </a:prstGeom>
          <a:gradFill rotWithShape="1">
            <a:gsLst>
              <a:gs pos="0">
                <a:srgbClr val="4B7BFF"/>
              </a:gs>
              <a:gs pos="100000">
                <a:srgbClr val="8B5CF6"/>
              </a:gs>
            </a:gsLst>
            <a:lin scaled="0" ang="7200000"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9" name="TextBox 28"/>
          <p:cNvSpPr txBox="1"/>
          <p:nvPr/>
        </p:nvSpPr>
        <p:spPr>
          <a:xfrm>
            <a:off x="8869680" y="1554480"/>
            <a:ext cx="1207008" cy="73152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ctr"/>
            <a:r>
              <a:rPr sz="1250" b="1" i="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月度简报</a:t>
            </a:r>
          </a:p>
        </p:txBody>
      </p:sp>
      <p:sp>
        <p:nvSpPr>
          <p:cNvPr id="30" name="TextBox 29"/>
          <p:cNvSpPr txBox="1"/>
          <p:nvPr/>
        </p:nvSpPr>
        <p:spPr>
          <a:xfrm>
            <a:off x="10058400" y="1554480"/>
            <a:ext cx="365760" cy="73152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ctr"/>
            <a:r>
              <a:rPr sz="1800" b="0" i="0">
                <a:solidFill>
                  <a:srgbClr val="64748B"/>
                </a:solidFill>
                <a:latin typeface="Microsoft YaHei"/>
                <a:ea typeface="Microsoft YaHei"/>
                <a:cs typeface="Microsoft YaHei"/>
              </a:rPr>
              <a:t>→</a:t>
            </a:r>
          </a:p>
        </p:txBody>
      </p:sp>
      <p:sp>
        <p:nvSpPr>
          <p:cNvPr id="31" name="Rounded Rectangle 30"/>
          <p:cNvSpPr/>
          <p:nvPr/>
        </p:nvSpPr>
        <p:spPr>
          <a:xfrm>
            <a:off x="10241280" y="1554480"/>
            <a:ext cx="1207008" cy="731520"/>
          </a:xfrm>
          <a:prstGeom prst="roundRect">
            <a:avLst/>
          </a:prstGeom>
          <a:gradFill rotWithShape="1">
            <a:gsLst>
              <a:gs pos="0">
                <a:srgbClr val="4B7BFF"/>
              </a:gs>
              <a:gs pos="100000">
                <a:srgbClr val="8B5CF6"/>
              </a:gs>
            </a:gsLst>
            <a:lin scaled="0" ang="7200000"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2" name="TextBox 31"/>
          <p:cNvSpPr txBox="1"/>
          <p:nvPr/>
        </p:nvSpPr>
        <p:spPr>
          <a:xfrm>
            <a:off x="10241280" y="1554480"/>
            <a:ext cx="1207008" cy="73152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ctr"/>
            <a:r>
              <a:rPr sz="1250" b="1" i="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验收总结</a:t>
            </a:r>
          </a:p>
        </p:txBody>
      </p:sp>
      <p:sp>
        <p:nvSpPr>
          <p:cNvPr id="33" name="Rounded Rectangle 32"/>
          <p:cNvSpPr/>
          <p:nvPr/>
        </p:nvSpPr>
        <p:spPr>
          <a:xfrm>
            <a:off x="640080" y="2606040"/>
            <a:ext cx="5486400" cy="3291840"/>
          </a:xfrm>
          <a:prstGeom prst="roundRect">
            <a:avLst/>
          </a:prstGeom>
          <a:solidFill>
            <a:srgbClr val="F8FAF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4" name="Rounded Rectangle 33"/>
          <p:cNvSpPr/>
          <p:nvPr/>
        </p:nvSpPr>
        <p:spPr>
          <a:xfrm>
            <a:off x="640080" y="2606040"/>
            <a:ext cx="91440" cy="3291840"/>
          </a:xfrm>
          <a:prstGeom prst="roundRect">
            <a:avLst/>
          </a:prstGeom>
          <a:solidFill>
            <a:srgbClr val="4B7B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5" name="TextBox 34"/>
          <p:cNvSpPr txBox="1"/>
          <p:nvPr/>
        </p:nvSpPr>
        <p:spPr>
          <a:xfrm>
            <a:off x="914400" y="2743200"/>
            <a:ext cx="5029200" cy="3657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500" b="1" i="0">
                <a:solidFill>
                  <a:srgbClr val="8B5CF6"/>
                </a:solidFill>
                <a:latin typeface="Microsoft YaHei"/>
                <a:ea typeface="Microsoft YaHei"/>
                <a:cs typeface="Microsoft YaHei"/>
              </a:rPr>
              <a:t>每校落地标准动作</a:t>
            </a:r>
          </a:p>
        </p:txBody>
      </p:sp>
      <p:sp>
        <p:nvSpPr>
          <p:cNvPr id="36" name="Oval 35"/>
          <p:cNvSpPr/>
          <p:nvPr/>
        </p:nvSpPr>
        <p:spPr>
          <a:xfrm>
            <a:off x="914400" y="3310127"/>
            <a:ext cx="100584" cy="100584"/>
          </a:xfrm>
          <a:prstGeom prst="ellipse">
            <a:avLst/>
          </a:prstGeom>
          <a:solidFill>
            <a:srgbClr val="4B7B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7" name="TextBox 36"/>
          <p:cNvSpPr txBox="1"/>
          <p:nvPr/>
        </p:nvSpPr>
        <p:spPr>
          <a:xfrm>
            <a:off x="1170432" y="3227832"/>
            <a:ext cx="4727448" cy="457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400" b="0" i="0">
                <a:solidFill>
                  <a:srgbClr val="475569"/>
                </a:solidFill>
                <a:latin typeface="Microsoft YaHei"/>
                <a:ea typeface="Microsoft YaHei"/>
                <a:cs typeface="Microsoft YaHei"/>
              </a:rPr>
              <a:t>① 公益课程启动（线上）</a:t>
            </a:r>
          </a:p>
        </p:txBody>
      </p:sp>
      <p:sp>
        <p:nvSpPr>
          <p:cNvPr id="38" name="Oval 37"/>
          <p:cNvSpPr/>
          <p:nvPr/>
        </p:nvSpPr>
        <p:spPr>
          <a:xfrm>
            <a:off x="914400" y="3877056"/>
            <a:ext cx="100584" cy="100584"/>
          </a:xfrm>
          <a:prstGeom prst="ellipse">
            <a:avLst/>
          </a:prstGeom>
          <a:solidFill>
            <a:srgbClr val="4B7B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9" name="TextBox 38"/>
          <p:cNvSpPr txBox="1"/>
          <p:nvPr/>
        </p:nvSpPr>
        <p:spPr>
          <a:xfrm>
            <a:off x="1170432" y="3794760"/>
            <a:ext cx="4727448" cy="457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400" b="0" i="0">
                <a:solidFill>
                  <a:srgbClr val="475569"/>
                </a:solidFill>
                <a:latin typeface="Microsoft YaHei"/>
                <a:ea typeface="Microsoft YaHei"/>
                <a:cs typeface="Microsoft YaHei"/>
              </a:rPr>
              <a:t>② 统一授课标准与观看记录</a:t>
            </a:r>
          </a:p>
        </p:txBody>
      </p:sp>
      <p:sp>
        <p:nvSpPr>
          <p:cNvPr id="40" name="Oval 39"/>
          <p:cNvSpPr/>
          <p:nvPr/>
        </p:nvSpPr>
        <p:spPr>
          <a:xfrm>
            <a:off x="914400" y="4443984"/>
            <a:ext cx="100584" cy="100584"/>
          </a:xfrm>
          <a:prstGeom prst="ellipse">
            <a:avLst/>
          </a:prstGeom>
          <a:solidFill>
            <a:srgbClr val="4B7B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1" name="TextBox 40"/>
          <p:cNvSpPr txBox="1"/>
          <p:nvPr/>
        </p:nvSpPr>
        <p:spPr>
          <a:xfrm>
            <a:off x="1170432" y="4361688"/>
            <a:ext cx="4727448" cy="457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400" b="0" i="0">
                <a:solidFill>
                  <a:srgbClr val="475569"/>
                </a:solidFill>
                <a:latin typeface="Microsoft YaHei"/>
                <a:ea typeface="Microsoft YaHei"/>
                <a:cs typeface="Microsoft YaHei"/>
              </a:rPr>
              <a:t>③ 现场或线上影像留痕</a:t>
            </a:r>
          </a:p>
        </p:txBody>
      </p:sp>
      <p:sp>
        <p:nvSpPr>
          <p:cNvPr id="42" name="Oval 41"/>
          <p:cNvSpPr/>
          <p:nvPr/>
        </p:nvSpPr>
        <p:spPr>
          <a:xfrm>
            <a:off x="914400" y="5010912"/>
            <a:ext cx="100584" cy="100584"/>
          </a:xfrm>
          <a:prstGeom prst="ellipse">
            <a:avLst/>
          </a:prstGeom>
          <a:solidFill>
            <a:srgbClr val="4B7B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3" name="TextBox 42"/>
          <p:cNvSpPr txBox="1"/>
          <p:nvPr/>
        </p:nvSpPr>
        <p:spPr>
          <a:xfrm>
            <a:off x="1170432" y="4928616"/>
            <a:ext cx="4727448" cy="457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400" b="0" i="0">
                <a:solidFill>
                  <a:srgbClr val="475569"/>
                </a:solidFill>
                <a:latin typeface="Microsoft YaHei"/>
                <a:ea typeface="Microsoft YaHei"/>
                <a:cs typeface="Microsoft YaHei"/>
              </a:rPr>
              <a:t>④ 学校端反馈问卷</a:t>
            </a:r>
          </a:p>
        </p:txBody>
      </p:sp>
      <p:sp>
        <p:nvSpPr>
          <p:cNvPr id="44" name="Oval 43"/>
          <p:cNvSpPr/>
          <p:nvPr/>
        </p:nvSpPr>
        <p:spPr>
          <a:xfrm>
            <a:off x="914400" y="5577840"/>
            <a:ext cx="100584" cy="100584"/>
          </a:xfrm>
          <a:prstGeom prst="ellipse">
            <a:avLst/>
          </a:prstGeom>
          <a:solidFill>
            <a:srgbClr val="4B7B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5" name="TextBox 44"/>
          <p:cNvSpPr txBox="1"/>
          <p:nvPr/>
        </p:nvSpPr>
        <p:spPr>
          <a:xfrm>
            <a:off x="1170432" y="5495544"/>
            <a:ext cx="4727448" cy="457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400" b="0" i="0">
                <a:solidFill>
                  <a:srgbClr val="475569"/>
                </a:solidFill>
                <a:latin typeface="Microsoft YaHei"/>
                <a:ea typeface="Microsoft YaHei"/>
                <a:cs typeface="Microsoft YaHei"/>
              </a:rPr>
              <a:t>⑤ 数据回收归档</a:t>
            </a:r>
          </a:p>
        </p:txBody>
      </p:sp>
      <p:sp>
        <p:nvSpPr>
          <p:cNvPr id="46" name="Rounded Rectangle 45"/>
          <p:cNvSpPr/>
          <p:nvPr/>
        </p:nvSpPr>
        <p:spPr>
          <a:xfrm>
            <a:off x="6355080" y="2606040"/>
            <a:ext cx="5166360" cy="3291840"/>
          </a:xfrm>
          <a:prstGeom prst="roundRect">
            <a:avLst/>
          </a:prstGeom>
          <a:solidFill>
            <a:srgbClr val="F8FAF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7" name="Rounded Rectangle 46"/>
          <p:cNvSpPr/>
          <p:nvPr/>
        </p:nvSpPr>
        <p:spPr>
          <a:xfrm>
            <a:off x="6355080" y="2606040"/>
            <a:ext cx="91440" cy="3291840"/>
          </a:xfrm>
          <a:prstGeom prst="roundRect">
            <a:avLst/>
          </a:prstGeom>
          <a:gradFill rotWithShape="1">
            <a:gsLst>
              <a:gs pos="0">
                <a:srgbClr val="4B7BFF"/>
              </a:gs>
              <a:gs pos="100000">
                <a:srgbClr val="8B5CF6"/>
              </a:gs>
            </a:gsLst>
            <a:lin scaled="0" ang="5400000"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8" name="Rounded Rectangle 47"/>
          <p:cNvSpPr/>
          <p:nvPr/>
        </p:nvSpPr>
        <p:spPr>
          <a:xfrm>
            <a:off x="6556248" y="2788920"/>
            <a:ext cx="457200" cy="457200"/>
          </a:xfrm>
          <a:prstGeom prst="roundRect">
            <a:avLst/>
          </a:prstGeom>
          <a:solidFill>
            <a:srgbClr val="FFFFFF"/>
          </a:solidFill>
          <a:ln w="25400" cap="rnd">
            <a:solidFill>
              <a:srgbClr val="4B7BFF"/>
            </a:solidFill>
            <a:round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9" name="Freeform 48"/>
          <p:cNvSpPr/>
          <p:nvPr/>
        </p:nvSpPr>
        <p:spPr>
          <a:xfrm>
            <a:off x="6711696" y="2953512"/>
            <a:ext cx="152705" cy="132588"/>
          </a:xfrm>
          <a:custGeom>
            <a:avLst/>
            <a:gdLst/>
            <a:ahLst/>
            <a:cxnLst/>
            <a:rect l="l" t="t" r="r" b="b"/>
            <a:pathLst>
              <a:path w="167" h="145">
                <a:moveTo>
                  <a:pt x="0" y="83"/>
                </a:moveTo>
                <a:lnTo>
                  <a:pt x="60" y="145"/>
                </a:lnTo>
                <a:lnTo>
                  <a:pt x="167" y="0"/>
                </a:lnTo>
              </a:path>
            </a:pathLst>
          </a:custGeom>
          <a:noFill/>
          <a:ln w="25400" cap="rnd">
            <a:solidFill>
              <a:srgbClr val="4B7BFF"/>
            </a:solidFill>
            <a:round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0" name="TextBox 49"/>
          <p:cNvSpPr txBox="1"/>
          <p:nvPr/>
        </p:nvSpPr>
        <p:spPr>
          <a:xfrm>
            <a:off x="7132320" y="2807208"/>
            <a:ext cx="4160520" cy="3657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500" b="1" i="0">
                <a:solidFill>
                  <a:srgbClr val="4B7BFF"/>
                </a:solidFill>
                <a:latin typeface="Microsoft YaHei"/>
                <a:ea typeface="Microsoft YaHei"/>
                <a:cs typeface="Microsoft YaHei"/>
              </a:rPr>
              <a:t>验收方式</a:t>
            </a:r>
          </a:p>
        </p:txBody>
      </p:sp>
      <p:sp>
        <p:nvSpPr>
          <p:cNvPr id="51" name="Oval 50"/>
          <p:cNvSpPr/>
          <p:nvPr/>
        </p:nvSpPr>
        <p:spPr>
          <a:xfrm>
            <a:off x="6611112" y="3419856"/>
            <a:ext cx="100584" cy="100584"/>
          </a:xfrm>
          <a:prstGeom prst="ellipse">
            <a:avLst/>
          </a:prstGeom>
          <a:solidFill>
            <a:srgbClr val="4B7B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2" name="TextBox 51"/>
          <p:cNvSpPr txBox="1"/>
          <p:nvPr/>
        </p:nvSpPr>
        <p:spPr>
          <a:xfrm>
            <a:off x="6867144" y="3337560"/>
            <a:ext cx="4361688" cy="457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250" b="0" i="0">
                <a:solidFill>
                  <a:srgbClr val="475569"/>
                </a:solidFill>
                <a:latin typeface="Microsoft YaHei"/>
                <a:ea typeface="Microsoft YaHei"/>
                <a:cs typeface="Microsoft YaHei"/>
              </a:rPr>
              <a:t>过程证据：签到表、活动照片/截图、平台学习数据（完成率、参与人数）</a:t>
            </a:r>
          </a:p>
        </p:txBody>
      </p:sp>
      <p:sp>
        <p:nvSpPr>
          <p:cNvPr id="53" name="Oval 52"/>
          <p:cNvSpPr/>
          <p:nvPr/>
        </p:nvSpPr>
        <p:spPr>
          <a:xfrm>
            <a:off x="6611112" y="3840480"/>
            <a:ext cx="100584" cy="100584"/>
          </a:xfrm>
          <a:prstGeom prst="ellipse">
            <a:avLst/>
          </a:prstGeom>
          <a:solidFill>
            <a:srgbClr val="4B7B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4" name="TextBox 53"/>
          <p:cNvSpPr txBox="1"/>
          <p:nvPr/>
        </p:nvSpPr>
        <p:spPr>
          <a:xfrm>
            <a:off x="6867144" y="3758184"/>
            <a:ext cx="4361688" cy="457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250" b="0" i="0">
                <a:solidFill>
                  <a:srgbClr val="475569"/>
                </a:solidFill>
                <a:latin typeface="Microsoft YaHei"/>
                <a:ea typeface="Microsoft YaHei"/>
                <a:cs typeface="Microsoft YaHei"/>
              </a:rPr>
              <a:t>结果报告：百校落地数据看板 + 季度进展报告 + 项目总验收报告</a:t>
            </a:r>
          </a:p>
        </p:txBody>
      </p:sp>
      <p:sp>
        <p:nvSpPr>
          <p:cNvPr id="55" name="Oval 54"/>
          <p:cNvSpPr/>
          <p:nvPr/>
        </p:nvSpPr>
        <p:spPr>
          <a:xfrm>
            <a:off x="6611112" y="4261104"/>
            <a:ext cx="100584" cy="100584"/>
          </a:xfrm>
          <a:prstGeom prst="ellipse">
            <a:avLst/>
          </a:prstGeom>
          <a:solidFill>
            <a:srgbClr val="4B7B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6" name="TextBox 55"/>
          <p:cNvSpPr txBox="1"/>
          <p:nvPr/>
        </p:nvSpPr>
        <p:spPr>
          <a:xfrm>
            <a:off x="6867144" y="4178808"/>
            <a:ext cx="4361688" cy="457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250" b="0" i="0">
                <a:solidFill>
                  <a:srgbClr val="475569"/>
                </a:solidFill>
                <a:latin typeface="Microsoft YaHei"/>
                <a:ea typeface="Microsoft YaHei"/>
                <a:cs typeface="Microsoft YaHei"/>
              </a:rPr>
              <a:t>质量核验：关键数据双人核对，全流程台账可追溯</a:t>
            </a:r>
          </a:p>
        </p:txBody>
      </p:sp>
      <p:sp>
        <p:nvSpPr>
          <p:cNvPr id="57" name="TextBox 56"/>
          <p:cNvSpPr txBox="1"/>
          <p:nvPr/>
        </p:nvSpPr>
        <p:spPr>
          <a:xfrm>
            <a:off x="11247120" y="6437376"/>
            <a:ext cx="64008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/>
            <a:r>
              <a:rPr sz="900" b="0" i="0">
                <a:solidFill>
                  <a:srgbClr val="64748B"/>
                </a:solidFill>
                <a:latin typeface="Microsoft YaHei"/>
                <a:ea typeface="Microsoft YaHei"/>
                <a:cs typeface="Microsoft YaHei"/>
              </a:rPr>
              <a:t>22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Oval 1"/>
          <p:cNvSpPr/>
          <p:nvPr/>
        </p:nvSpPr>
        <p:spPr>
          <a:xfrm>
            <a:off x="8778240" y="-1828800"/>
            <a:ext cx="5486400" cy="5486400"/>
          </a:xfrm>
          <a:prstGeom prst="ellipse">
            <a:avLst/>
          </a:prstGeom>
          <a:gradFill rotWithShape="1">
            <a:gsLst>
              <a:gs pos="0">
                <a:srgbClr val="4B7BFF">
                  <a:alpha val="12000"/>
                </a:srgbClr>
              </a:gs>
              <a:gs pos="100000">
                <a:srgbClr val="8B5CF6">
                  <a:alpha val="12000"/>
                </a:srgbClr>
              </a:gs>
            </a:gsLst>
            <a:lin scaled="0" ang="8100000"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Oval 2"/>
          <p:cNvSpPr/>
          <p:nvPr/>
        </p:nvSpPr>
        <p:spPr>
          <a:xfrm>
            <a:off x="-2011680" y="4023360"/>
            <a:ext cx="5486400" cy="5486400"/>
          </a:xfrm>
          <a:prstGeom prst="ellipse">
            <a:avLst/>
          </a:prstGeom>
          <a:gradFill rotWithShape="1">
            <a:gsLst>
              <a:gs pos="0">
                <a:srgbClr val="8B5CF6">
                  <a:alpha val="12000"/>
                </a:srgbClr>
              </a:gs>
              <a:gs pos="100000">
                <a:srgbClr val="64748B">
                  <a:alpha val="12000"/>
                </a:srgbClr>
              </a:gs>
            </a:gsLst>
            <a:lin scaled="0" ang="8100000"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Rectangle 3"/>
          <p:cNvSpPr/>
          <p:nvPr/>
        </p:nvSpPr>
        <p:spPr>
          <a:xfrm>
            <a:off x="0" y="0"/>
            <a:ext cx="12191695" cy="109728"/>
          </a:xfrm>
          <a:prstGeom prst="rect">
            <a:avLst/>
          </a:prstGeom>
          <a:gradFill rotWithShape="1">
            <a:gsLst>
              <a:gs pos="0">
                <a:srgbClr val="4B7BFF"/>
              </a:gs>
              <a:gs pos="100000">
                <a:srgbClr val="8B5CF6"/>
              </a:gs>
            </a:gsLst>
            <a:lin scaled="0" ang="5400000"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Rounded Rectangle 4"/>
          <p:cNvSpPr/>
          <p:nvPr/>
        </p:nvSpPr>
        <p:spPr>
          <a:xfrm>
            <a:off x="548640" y="384048"/>
            <a:ext cx="457200" cy="457200"/>
          </a:xfrm>
          <a:prstGeom prst="roundRect">
            <a:avLst/>
          </a:prstGeom>
          <a:gradFill rotWithShape="1">
            <a:gsLst>
              <a:gs pos="0">
                <a:srgbClr val="4B7BFF"/>
              </a:gs>
              <a:gs pos="100000">
                <a:srgbClr val="8B5CF6"/>
              </a:gs>
            </a:gsLst>
            <a:lin scaled="0" ang="8100000"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1143000" y="365760"/>
            <a:ext cx="10515600" cy="4114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2300" b="1" i="0">
                <a:solidFill>
                  <a:srgbClr val="1E293B"/>
                </a:solidFill>
                <a:latin typeface="Microsoft YaHei"/>
                <a:ea typeface="Microsoft YaHei"/>
                <a:cs typeface="Microsoft YaHei"/>
              </a:rPr>
              <a:t>风险可控，预案在先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143000" y="786384"/>
            <a:ext cx="1051560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200" b="0" i="0">
                <a:solidFill>
                  <a:srgbClr val="64748B"/>
                </a:solidFill>
                <a:latin typeface="Microsoft YaHei"/>
                <a:ea typeface="Microsoft YaHei"/>
                <a:cs typeface="Microsoft YaHei"/>
              </a:rPr>
              <a:t>四、百校推广执行 · 风险控制与备选</a:t>
            </a:r>
          </a:p>
        </p:txBody>
      </p:sp>
      <p:sp>
        <p:nvSpPr>
          <p:cNvPr id="8" name="Rectangle 7"/>
          <p:cNvSpPr/>
          <p:nvPr/>
        </p:nvSpPr>
        <p:spPr>
          <a:xfrm>
            <a:off x="1143000" y="1097280"/>
            <a:ext cx="2011680" cy="54864"/>
          </a:xfrm>
          <a:prstGeom prst="rect">
            <a:avLst/>
          </a:prstGeom>
          <a:gradFill rotWithShape="1">
            <a:gsLst>
              <a:gs pos="0">
                <a:srgbClr val="4B7BFF"/>
              </a:gs>
              <a:gs pos="100000">
                <a:srgbClr val="8B5CF6"/>
              </a:gs>
            </a:gsLst>
            <a:lin scaled="0" ang="0"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548640" y="6455664"/>
            <a:ext cx="822960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900" b="0" i="0">
                <a:solidFill>
                  <a:srgbClr val="64748B"/>
                </a:solidFill>
                <a:latin typeface="Microsoft YaHei"/>
                <a:ea typeface="Microsoft YaHei"/>
                <a:cs typeface="Microsoft YaHei"/>
              </a:rPr>
              <a:t>心成长·向未来 · K12 心理健康素养提升计划</a:t>
            </a:r>
          </a:p>
        </p:txBody>
      </p:sp>
      <p:graphicFrame>
        <p:nvGraphicFramePr>
          <p:cNvPr id="10" name="Table 9"/>
          <p:cNvGraphicFramePr>
            <a:graphicFrameLocks noGrp="1"/>
          </p:cNvGraphicFramePr>
          <p:nvPr/>
        </p:nvGraphicFramePr>
        <p:xfrm>
          <a:off x="640080" y="1554480"/>
          <a:ext cx="10881360" cy="47548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108960"/>
                <a:gridCol w="3931920"/>
                <a:gridCol w="3840480"/>
              </a:tblGrid>
              <a:tr h="548640">
                <a:tc>
                  <a:txBody>
                    <a:bodyPr/>
                    <a:lstStyle/>
                    <a:p>
                      <a:pPr algn="l"/>
                      <a:r>
                        <a:rPr sz="1400" b="1">
                          <a:solidFill>
                            <a:srgbClr val="FFFFFF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风险点</a:t>
                      </a:r>
                    </a:p>
                  </a:txBody>
                  <a:tcPr anchor="ctr" marL="91440" marR="91440">
                    <a:solidFill>
                      <a:srgbClr val="4B7B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400" b="1">
                          <a:solidFill>
                            <a:srgbClr val="FFFFFF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预防措施</a:t>
                      </a:r>
                    </a:p>
                  </a:txBody>
                  <a:tcPr anchor="ctr" marL="91440" marR="91440">
                    <a:solidFill>
                      <a:srgbClr val="4B7B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400" b="1">
                          <a:solidFill>
                            <a:srgbClr val="FFFFFF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应急处理</a:t>
                      </a:r>
                    </a:p>
                  </a:txBody>
                  <a:tcPr anchor="ctr" marL="91440" marR="91440">
                    <a:solidFill>
                      <a:srgbClr val="4B7BFF"/>
                    </a:solidFill>
                  </a:tcPr>
                </a:tc>
              </a:tr>
              <a:tr h="841248">
                <a:tc>
                  <a:txBody>
                    <a:bodyPr/>
                    <a:lstStyle/>
                    <a:p>
                      <a:pPr algn="l"/>
                      <a:r>
                        <a:rPr sz="1250">
                          <a:solidFill>
                            <a:srgbClr val="475569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学校签约进度不及预期</a:t>
                      </a:r>
                    </a:p>
                  </a:txBody>
                  <a:tcPr anchor="ctr" marL="91440" marR="91440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250">
                          <a:solidFill>
                            <a:srgbClr val="475569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提前 3 个月启动渠道沟通，超募 20% 意向学校</a:t>
                      </a:r>
                    </a:p>
                  </a:txBody>
                  <a:tcPr anchor="ctr" marL="91440" marR="91440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250">
                          <a:solidFill>
                            <a:srgbClr val="475569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启动备选区域学校池，甲方渠道补充</a:t>
                      </a:r>
                    </a:p>
                  </a:txBody>
                  <a:tcPr anchor="ctr" marL="91440" marR="91440" marT="27432" marB="27432">
                    <a:solidFill>
                      <a:srgbClr val="FFFFFF"/>
                    </a:solidFill>
                  </a:tcPr>
                </a:tc>
              </a:tr>
              <a:tr h="841248">
                <a:tc>
                  <a:txBody>
                    <a:bodyPr/>
                    <a:lstStyle/>
                    <a:p>
                      <a:pPr algn="l"/>
                      <a:r>
                        <a:rPr sz="1250">
                          <a:solidFill>
                            <a:srgbClr val="475569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进校后课程使用率低</a:t>
                      </a:r>
                    </a:p>
                  </a:txBody>
                  <a:tcPr anchor="ctr" marL="91440" marR="91440" marT="27432" marB="27432"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250">
                          <a:solidFill>
                            <a:srgbClr val="475569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配套教师使用指南、App 提醒机制</a:t>
                      </a:r>
                    </a:p>
                  </a:txBody>
                  <a:tcPr anchor="ctr" marL="91440" marR="91440" marT="27432" marB="27432"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250">
                          <a:solidFill>
                            <a:srgbClr val="475569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增加线上讲座/教师动员会，调整排期</a:t>
                      </a:r>
                    </a:p>
                  </a:txBody>
                  <a:tcPr anchor="ctr" marL="91440" marR="91440" marT="27432" marB="27432">
                    <a:solidFill>
                      <a:srgbClr val="F8FAFC"/>
                    </a:solidFill>
                  </a:tcPr>
                </a:tc>
              </a:tr>
              <a:tr h="841248">
                <a:tc>
                  <a:txBody>
                    <a:bodyPr/>
                    <a:lstStyle/>
                    <a:p>
                      <a:pPr algn="l"/>
                      <a:r>
                        <a:rPr sz="1250">
                          <a:solidFill>
                            <a:srgbClr val="475569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学生心理数据隐私风险</a:t>
                      </a:r>
                    </a:p>
                  </a:txBody>
                  <a:tcPr anchor="ctr" marL="91440" marR="91440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250">
                          <a:solidFill>
                            <a:srgbClr val="475569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数据分级、权限隔离、去标识化、全流程审计</a:t>
                      </a:r>
                    </a:p>
                  </a:txBody>
                  <a:tcPr anchor="ctr" marL="91440" marR="91440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250">
                          <a:solidFill>
                            <a:srgbClr val="475569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启动应急预案，暂停数据流转并上报项目负责人</a:t>
                      </a:r>
                    </a:p>
                  </a:txBody>
                  <a:tcPr anchor="ctr" marL="91440" marR="91440" marT="27432" marB="27432">
                    <a:solidFill>
                      <a:srgbClr val="FFFFFF"/>
                    </a:solidFill>
                  </a:tcPr>
                </a:tc>
              </a:tr>
              <a:tr h="841248">
                <a:tc>
                  <a:txBody>
                    <a:bodyPr/>
                    <a:lstStyle/>
                    <a:p>
                      <a:pPr algn="l"/>
                      <a:r>
                        <a:rPr sz="1250">
                          <a:solidFill>
                            <a:srgbClr val="475569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课程内容争议</a:t>
                      </a:r>
                    </a:p>
                  </a:txBody>
                  <a:tcPr anchor="ctr" marL="91440" marR="91440" marT="27432" marB="27432"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250">
                          <a:solidFill>
                            <a:srgbClr val="475569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三级审核 + 专家评审 + 合规审查</a:t>
                      </a:r>
                    </a:p>
                  </a:txBody>
                  <a:tcPr anchor="ctr" marL="91440" marR="91440" marT="27432" marB="27432"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250">
                          <a:solidFill>
                            <a:srgbClr val="475569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24 小时内响应，48 小时内出具修改方案</a:t>
                      </a:r>
                    </a:p>
                  </a:txBody>
                  <a:tcPr anchor="ctr" marL="91440" marR="91440" marT="27432" marB="27432">
                    <a:solidFill>
                      <a:srgbClr val="F8FAFC"/>
                    </a:solidFill>
                  </a:tcPr>
                </a:tc>
              </a:tr>
              <a:tr h="841248">
                <a:tc>
                  <a:txBody>
                    <a:bodyPr/>
                    <a:lstStyle/>
                    <a:p>
                      <a:pPr algn="l"/>
                      <a:r>
                        <a:rPr sz="1250">
                          <a:solidFill>
                            <a:srgbClr val="475569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排期与教学日历冲突</a:t>
                      </a:r>
                    </a:p>
                  </a:txBody>
                  <a:tcPr anchor="ctr" marL="91440" marR="91440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250">
                          <a:solidFill>
                            <a:srgbClr val="475569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对齐各地校历，寒暑假错峰安排</a:t>
                      </a:r>
                    </a:p>
                  </a:txBody>
                  <a:tcPr anchor="ctr" marL="91440" marR="91440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250">
                          <a:solidFill>
                            <a:srgbClr val="475569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弹性滚动排期，优先线上落地</a:t>
                      </a:r>
                    </a:p>
                  </a:txBody>
                  <a:tcPr anchor="ctr" marL="91440" marR="91440" marT="27432" marB="27432"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11" name="TextBox 10"/>
          <p:cNvSpPr txBox="1"/>
          <p:nvPr/>
        </p:nvSpPr>
        <p:spPr>
          <a:xfrm>
            <a:off x="11247120" y="6437376"/>
            <a:ext cx="64008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/>
            <a:r>
              <a:rPr sz="900" b="0" i="0">
                <a:solidFill>
                  <a:srgbClr val="64748B"/>
                </a:solidFill>
                <a:latin typeface="Microsoft YaHei"/>
                <a:ea typeface="Microsoft YaHei"/>
                <a:cs typeface="Microsoft YaHei"/>
              </a:rPr>
              <a:t>23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Oval 1"/>
          <p:cNvSpPr/>
          <p:nvPr/>
        </p:nvSpPr>
        <p:spPr>
          <a:xfrm>
            <a:off x="8778240" y="-1828800"/>
            <a:ext cx="5486400" cy="5486400"/>
          </a:xfrm>
          <a:prstGeom prst="ellipse">
            <a:avLst/>
          </a:prstGeom>
          <a:gradFill rotWithShape="1">
            <a:gsLst>
              <a:gs pos="0">
                <a:srgbClr val="4B7BFF">
                  <a:alpha val="12000"/>
                </a:srgbClr>
              </a:gs>
              <a:gs pos="100000">
                <a:srgbClr val="8B5CF6">
                  <a:alpha val="12000"/>
                </a:srgbClr>
              </a:gs>
            </a:gsLst>
            <a:lin scaled="0" ang="8100000"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Oval 2"/>
          <p:cNvSpPr/>
          <p:nvPr/>
        </p:nvSpPr>
        <p:spPr>
          <a:xfrm>
            <a:off x="-2011680" y="4023360"/>
            <a:ext cx="5486400" cy="5486400"/>
          </a:xfrm>
          <a:prstGeom prst="ellipse">
            <a:avLst/>
          </a:prstGeom>
          <a:gradFill rotWithShape="1">
            <a:gsLst>
              <a:gs pos="0">
                <a:srgbClr val="8B5CF6">
                  <a:alpha val="12000"/>
                </a:srgbClr>
              </a:gs>
              <a:gs pos="100000">
                <a:srgbClr val="64748B">
                  <a:alpha val="12000"/>
                </a:srgbClr>
              </a:gs>
            </a:gsLst>
            <a:lin scaled="0" ang="8100000"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Rectangle 3"/>
          <p:cNvSpPr/>
          <p:nvPr/>
        </p:nvSpPr>
        <p:spPr>
          <a:xfrm>
            <a:off x="0" y="0"/>
            <a:ext cx="12191695" cy="109728"/>
          </a:xfrm>
          <a:prstGeom prst="rect">
            <a:avLst/>
          </a:prstGeom>
          <a:gradFill rotWithShape="1">
            <a:gsLst>
              <a:gs pos="0">
                <a:srgbClr val="4B7BFF"/>
              </a:gs>
              <a:gs pos="100000">
                <a:srgbClr val="8B5CF6"/>
              </a:gs>
            </a:gsLst>
            <a:lin scaled="0" ang="5400000"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Rounded Rectangle 4"/>
          <p:cNvSpPr/>
          <p:nvPr/>
        </p:nvSpPr>
        <p:spPr>
          <a:xfrm>
            <a:off x="548640" y="384048"/>
            <a:ext cx="457200" cy="457200"/>
          </a:xfrm>
          <a:prstGeom prst="roundRect">
            <a:avLst/>
          </a:prstGeom>
          <a:gradFill rotWithShape="1">
            <a:gsLst>
              <a:gs pos="0">
                <a:srgbClr val="4B7BFF"/>
              </a:gs>
              <a:gs pos="100000">
                <a:srgbClr val="8B5CF6"/>
              </a:gs>
            </a:gsLst>
            <a:lin scaled="0" ang="8100000"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1143000" y="365760"/>
            <a:ext cx="10515600" cy="4114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2300" b="1" i="0">
                <a:solidFill>
                  <a:srgbClr val="1E293B"/>
                </a:solidFill>
                <a:latin typeface="Microsoft YaHei"/>
                <a:ea typeface="Microsoft YaHei"/>
                <a:cs typeface="Microsoft YaHei"/>
              </a:rPr>
              <a:t>模块 A 课程制作  +  模块 B 百校推广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143000" y="786384"/>
            <a:ext cx="1051560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200" b="0" i="0">
                <a:solidFill>
                  <a:srgbClr val="64748B"/>
                </a:solidFill>
                <a:latin typeface="Microsoft YaHei"/>
                <a:ea typeface="Microsoft YaHei"/>
                <a:cs typeface="Microsoft YaHei"/>
              </a:rPr>
              <a:t>五、合同责任划分</a:t>
            </a:r>
          </a:p>
        </p:txBody>
      </p:sp>
      <p:sp>
        <p:nvSpPr>
          <p:cNvPr id="8" name="Rectangle 7"/>
          <p:cNvSpPr/>
          <p:nvPr/>
        </p:nvSpPr>
        <p:spPr>
          <a:xfrm>
            <a:off x="1143000" y="1097280"/>
            <a:ext cx="2011680" cy="54864"/>
          </a:xfrm>
          <a:prstGeom prst="rect">
            <a:avLst/>
          </a:prstGeom>
          <a:gradFill rotWithShape="1">
            <a:gsLst>
              <a:gs pos="0">
                <a:srgbClr val="4B7BFF"/>
              </a:gs>
              <a:gs pos="100000">
                <a:srgbClr val="8B5CF6"/>
              </a:gs>
            </a:gsLst>
            <a:lin scaled="0" ang="0"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548640" y="6455664"/>
            <a:ext cx="822960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900" b="0" i="0">
                <a:solidFill>
                  <a:srgbClr val="64748B"/>
                </a:solidFill>
                <a:latin typeface="Microsoft YaHei"/>
                <a:ea typeface="Microsoft YaHei"/>
                <a:cs typeface="Microsoft YaHei"/>
              </a:rPr>
              <a:t>心成长·向未来 · K12 心理健康素养提升计划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640080" y="1417320"/>
            <a:ext cx="5486400" cy="3657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600" b="1" i="0">
                <a:solidFill>
                  <a:srgbClr val="4B7BFF"/>
                </a:solidFill>
                <a:latin typeface="Microsoft YaHei"/>
                <a:ea typeface="Microsoft YaHei"/>
                <a:cs typeface="Microsoft YaHei"/>
              </a:rPr>
              <a:t>模块 A · 课程制作</a:t>
            </a:r>
          </a:p>
        </p:txBody>
      </p:sp>
      <p:graphicFrame>
        <p:nvGraphicFramePr>
          <p:cNvPr id="11" name="Table 10"/>
          <p:cNvGraphicFramePr>
            <a:graphicFrameLocks noGrp="1"/>
          </p:cNvGraphicFramePr>
          <p:nvPr/>
        </p:nvGraphicFramePr>
        <p:xfrm>
          <a:off x="640080" y="1828800"/>
          <a:ext cx="10881360" cy="272491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754880"/>
                <a:gridCol w="3657600"/>
                <a:gridCol w="2468880"/>
              </a:tblGrid>
              <a:tr h="457200">
                <a:tc>
                  <a:txBody>
                    <a:bodyPr/>
                    <a:lstStyle/>
                    <a:p>
                      <a:pPr algn="l"/>
                      <a:r>
                        <a:rPr sz="1400" b="1">
                          <a:solidFill>
                            <a:srgbClr val="FFFFFF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乙方责任</a:t>
                      </a:r>
                    </a:p>
                  </a:txBody>
                  <a:tcPr anchor="ctr" marL="91440" marR="91440">
                    <a:solidFill>
                      <a:srgbClr val="4B7B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400" b="1">
                          <a:solidFill>
                            <a:srgbClr val="FFFFFF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甲方责任</a:t>
                      </a:r>
                    </a:p>
                  </a:txBody>
                  <a:tcPr anchor="ctr" marL="91440" marR="91440">
                    <a:solidFill>
                      <a:srgbClr val="4B7B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400" b="1">
                          <a:solidFill>
                            <a:srgbClr val="FFFFFF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验收标准</a:t>
                      </a:r>
                    </a:p>
                  </a:txBody>
                  <a:tcPr anchor="ctr" marL="91440" marR="91440">
                    <a:solidFill>
                      <a:srgbClr val="4B7BFF"/>
                    </a:solidFill>
                  </a:tcPr>
                </a:tc>
              </a:tr>
              <a:tr h="566928">
                <a:tc>
                  <a:txBody>
                    <a:bodyPr/>
                    <a:lstStyle/>
                    <a:p>
                      <a:pPr algn="l"/>
                      <a:r>
                        <a:rPr sz="1250">
                          <a:solidFill>
                            <a:srgbClr val="475569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40 节课程研发（大纲+教案+脚本）</a:t>
                      </a:r>
                    </a:p>
                  </a:txBody>
                  <a:tcPr anchor="ctr" marL="91440" marR="91440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250">
                          <a:solidFill>
                            <a:srgbClr val="475569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确认课程大纲与方向</a:t>
                      </a:r>
                    </a:p>
                  </a:txBody>
                  <a:tcPr anchor="ctr" marL="91440" marR="91440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250">
                          <a:solidFill>
                            <a:srgbClr val="475569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教案审核通过</a:t>
                      </a:r>
                    </a:p>
                  </a:txBody>
                  <a:tcPr anchor="ctr" marL="91440" marR="91440" marT="27432" marB="27432">
                    <a:solidFill>
                      <a:srgbClr val="FFFFFF"/>
                    </a:solidFill>
                  </a:tcPr>
                </a:tc>
              </a:tr>
              <a:tr h="566928">
                <a:tc>
                  <a:txBody>
                    <a:bodyPr/>
                    <a:lstStyle/>
                    <a:p>
                      <a:pPr algn="l"/>
                      <a:r>
                        <a:rPr sz="1250">
                          <a:solidFill>
                            <a:srgbClr val="475569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专家顾问参与及背书协调</a:t>
                      </a:r>
                    </a:p>
                  </a:txBody>
                  <a:tcPr anchor="ctr" marL="91440" marR="91440" marT="27432" marB="27432"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250">
                          <a:solidFill>
                            <a:srgbClr val="475569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提供品牌素材与 App 需求文档</a:t>
                      </a:r>
                    </a:p>
                  </a:txBody>
                  <a:tcPr anchor="ctr" marL="91440" marR="91440" marT="27432" marB="27432"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250">
                          <a:solidFill>
                            <a:srgbClr val="475569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课程成品按期交付</a:t>
                      </a:r>
                    </a:p>
                  </a:txBody>
                  <a:tcPr anchor="ctr" marL="91440" marR="91440" marT="27432" marB="27432">
                    <a:solidFill>
                      <a:srgbClr val="F8FAFC"/>
                    </a:solidFill>
                  </a:tcPr>
                </a:tc>
              </a:tr>
              <a:tr h="566928">
                <a:tc>
                  <a:txBody>
                    <a:bodyPr/>
                    <a:lstStyle/>
                    <a:p>
                      <a:pPr algn="l"/>
                      <a:r>
                        <a:rPr sz="1250">
                          <a:solidFill>
                            <a:srgbClr val="475569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录播课拍摄、剪辑、后期制作</a:t>
                      </a:r>
                    </a:p>
                  </a:txBody>
                  <a:tcPr anchor="ctr" marL="91440" marR="91440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250">
                          <a:solidFill>
                            <a:srgbClr val="475569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支付课程开发费用</a:t>
                      </a:r>
                    </a:p>
                  </a:txBody>
                  <a:tcPr anchor="ctr" marL="91440" marR="91440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250">
                          <a:solidFill>
                            <a:srgbClr val="475569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视频通过质量审核（三级审核制）</a:t>
                      </a:r>
                    </a:p>
                  </a:txBody>
                  <a:tcPr anchor="ctr" marL="91440" marR="91440" marT="27432" marB="27432">
                    <a:solidFill>
                      <a:srgbClr val="FFFFFF"/>
                    </a:solidFill>
                  </a:tcPr>
                </a:tc>
              </a:tr>
              <a:tr h="566928">
                <a:tc>
                  <a:txBody>
                    <a:bodyPr/>
                    <a:lstStyle/>
                    <a:p>
                      <a:pPr algn="l"/>
                      <a:r>
                        <a:rPr sz="1250">
                          <a:solidFill>
                            <a:srgbClr val="475569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配套课件、任务单交付</a:t>
                      </a:r>
                    </a:p>
                  </a:txBody>
                  <a:tcPr anchor="ctr" marL="91440" marR="91440" marT="27432" marB="27432"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250">
                          <a:solidFill>
                            <a:srgbClr val="475569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协调高校 logo 授权流程</a:t>
                      </a:r>
                    </a:p>
                  </a:txBody>
                  <a:tcPr anchor="ctr" marL="91440" marR="91440" marT="27432" marB="27432"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250">
                          <a:solidFill>
                            <a:srgbClr val="475569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交付物清单完整签收</a:t>
                      </a:r>
                    </a:p>
                  </a:txBody>
                  <a:tcPr anchor="ctr" marL="91440" marR="91440" marT="27432" marB="27432">
                    <a:solidFill>
                      <a:srgbClr val="F8FAFC"/>
                    </a:solidFill>
                  </a:tcPr>
                </a:tc>
              </a:tr>
            </a:tbl>
          </a:graphicData>
        </a:graphic>
      </p:graphicFrame>
      <p:sp>
        <p:nvSpPr>
          <p:cNvPr id="12" name="TextBox 11"/>
          <p:cNvSpPr txBox="1"/>
          <p:nvPr/>
        </p:nvSpPr>
        <p:spPr>
          <a:xfrm>
            <a:off x="640080" y="4343400"/>
            <a:ext cx="5486400" cy="3657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600" b="1" i="0">
                <a:solidFill>
                  <a:srgbClr val="8B5CF6"/>
                </a:solidFill>
                <a:latin typeface="Microsoft YaHei"/>
                <a:ea typeface="Microsoft YaHei"/>
                <a:cs typeface="Microsoft YaHei"/>
              </a:rPr>
              <a:t>模块 B · 百校推广</a:t>
            </a:r>
          </a:p>
        </p:txBody>
      </p:sp>
      <p:graphicFrame>
        <p:nvGraphicFramePr>
          <p:cNvPr id="13" name="Table 12"/>
          <p:cNvGraphicFramePr>
            <a:graphicFrameLocks noGrp="1"/>
          </p:cNvGraphicFramePr>
          <p:nvPr/>
        </p:nvGraphicFramePr>
        <p:xfrm>
          <a:off x="640080" y="4754880"/>
          <a:ext cx="10881360" cy="272491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754880"/>
                <a:gridCol w="3657600"/>
                <a:gridCol w="2468880"/>
              </a:tblGrid>
              <a:tr h="457200">
                <a:tc>
                  <a:txBody>
                    <a:bodyPr/>
                    <a:lstStyle/>
                    <a:p>
                      <a:pPr algn="l"/>
                      <a:r>
                        <a:rPr sz="1400" b="1">
                          <a:solidFill>
                            <a:srgbClr val="FFFFFF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乙方责任</a:t>
                      </a:r>
                    </a:p>
                  </a:txBody>
                  <a:tcPr anchor="ctr" marL="91440" marR="91440">
                    <a:solidFill>
                      <a:srgbClr val="4B7B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400" b="1">
                          <a:solidFill>
                            <a:srgbClr val="FFFFFF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甲方责任</a:t>
                      </a:r>
                    </a:p>
                  </a:txBody>
                  <a:tcPr anchor="ctr" marL="91440" marR="91440">
                    <a:solidFill>
                      <a:srgbClr val="4B7B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400" b="1">
                          <a:solidFill>
                            <a:srgbClr val="FFFFFF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验收标准</a:t>
                      </a:r>
                    </a:p>
                  </a:txBody>
                  <a:tcPr anchor="ctr" marL="91440" marR="91440">
                    <a:solidFill>
                      <a:srgbClr val="4B7BFF"/>
                    </a:solidFill>
                  </a:tcPr>
                </a:tc>
              </a:tr>
              <a:tr h="566928">
                <a:tc>
                  <a:txBody>
                    <a:bodyPr/>
                    <a:lstStyle/>
                    <a:p>
                      <a:pPr algn="l"/>
                      <a:r>
                        <a:rPr sz="1250">
                          <a:solidFill>
                            <a:srgbClr val="475569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学校渠道对接与签约</a:t>
                      </a:r>
                    </a:p>
                  </a:txBody>
                  <a:tcPr anchor="ctr" marL="91440" marR="91440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250">
                          <a:solidFill>
                            <a:srgbClr val="475569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提供进校品牌授权与宣传支持</a:t>
                      </a:r>
                    </a:p>
                  </a:txBody>
                  <a:tcPr anchor="ctr" marL="91440" marR="91440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250">
                          <a:solidFill>
                            <a:srgbClr val="475569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100 所学校确认参与</a:t>
                      </a:r>
                    </a:p>
                  </a:txBody>
                  <a:tcPr anchor="ctr" marL="91440" marR="91440" marT="27432" marB="27432">
                    <a:solidFill>
                      <a:srgbClr val="FFFFFF"/>
                    </a:solidFill>
                  </a:tcPr>
                </a:tc>
              </a:tr>
              <a:tr h="566928">
                <a:tc>
                  <a:txBody>
                    <a:bodyPr/>
                    <a:lstStyle/>
                    <a:p>
                      <a:pPr algn="l"/>
                      <a:r>
                        <a:rPr sz="1250">
                          <a:solidFill>
                            <a:srgbClr val="475569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落地活动组织执行</a:t>
                      </a:r>
                    </a:p>
                  </a:txBody>
                  <a:tcPr anchor="ctr" marL="91440" marR="91440" marT="27432" marB="27432"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250">
                          <a:solidFill>
                            <a:srgbClr val="475569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支付进校执行费用</a:t>
                      </a:r>
                    </a:p>
                  </a:txBody>
                  <a:tcPr anchor="ctr" marL="91440" marR="91440" marT="27432" marB="27432"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250">
                          <a:solidFill>
                            <a:srgbClr val="475569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活动按计划完成</a:t>
                      </a:r>
                    </a:p>
                  </a:txBody>
                  <a:tcPr anchor="ctr" marL="91440" marR="91440" marT="27432" marB="27432">
                    <a:solidFill>
                      <a:srgbClr val="F8FAFC"/>
                    </a:solidFill>
                  </a:tcPr>
                </a:tc>
              </a:tr>
              <a:tr h="566928">
                <a:tc>
                  <a:txBody>
                    <a:bodyPr/>
                    <a:lstStyle/>
                    <a:p>
                      <a:pPr algn="l"/>
                      <a:r>
                        <a:rPr sz="1250">
                          <a:solidFill>
                            <a:srgbClr val="475569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数据回收与验收报告</a:t>
                      </a:r>
                    </a:p>
                  </a:txBody>
                  <a:tcPr anchor="ctr" marL="91440" marR="91440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250">
                          <a:solidFill>
                            <a:srgbClr val="475569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协调 App 端技术配合</a:t>
                      </a:r>
                    </a:p>
                  </a:txBody>
                  <a:tcPr anchor="ctr" marL="91440" marR="91440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250">
                          <a:solidFill>
                            <a:srgbClr val="475569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签到/影像/数据完整交付</a:t>
                      </a:r>
                    </a:p>
                  </a:txBody>
                  <a:tcPr anchor="ctr" marL="91440" marR="91440" marT="27432" marB="27432">
                    <a:solidFill>
                      <a:srgbClr val="FFFFFF"/>
                    </a:solidFill>
                  </a:tcPr>
                </a:tc>
              </a:tr>
              <a:tr h="566928">
                <a:tc>
                  <a:txBody>
                    <a:bodyPr/>
                    <a:lstStyle/>
                    <a:p>
                      <a:pPr algn="l"/>
                      <a:r>
                        <a:rPr sz="1250">
                          <a:solidFill>
                            <a:srgbClr val="475569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全流程台账与合规管理</a:t>
                      </a:r>
                    </a:p>
                  </a:txBody>
                  <a:tcPr anchor="ctr" marL="91440" marR="91440" marT="27432" marB="27432"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250">
                          <a:solidFill>
                            <a:srgbClr val="475569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明确数据使用边界</a:t>
                      </a:r>
                    </a:p>
                  </a:txBody>
                  <a:tcPr anchor="ctr" marL="91440" marR="91440" marT="27432" marB="27432"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250">
                          <a:solidFill>
                            <a:srgbClr val="475569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验收材料完整可追溯</a:t>
                      </a:r>
                    </a:p>
                  </a:txBody>
                  <a:tcPr anchor="ctr" marL="91440" marR="91440" marT="27432" marB="27432">
                    <a:solidFill>
                      <a:srgbClr val="F8FAFC"/>
                    </a:solidFill>
                  </a:tcPr>
                </a:tc>
              </a:tr>
            </a:tbl>
          </a:graphicData>
        </a:graphic>
      </p:graphicFrame>
      <p:sp>
        <p:nvSpPr>
          <p:cNvPr id="14" name="TextBox 13"/>
          <p:cNvSpPr txBox="1"/>
          <p:nvPr/>
        </p:nvSpPr>
        <p:spPr>
          <a:xfrm>
            <a:off x="11247120" y="6437376"/>
            <a:ext cx="64008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/>
            <a:r>
              <a:rPr sz="900" b="0" i="0">
                <a:solidFill>
                  <a:srgbClr val="64748B"/>
                </a:solidFill>
                <a:latin typeface="Microsoft YaHei"/>
                <a:ea typeface="Microsoft YaHei"/>
                <a:cs typeface="Microsoft YaHei"/>
              </a:rPr>
              <a:t>24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Oval 1"/>
          <p:cNvSpPr/>
          <p:nvPr/>
        </p:nvSpPr>
        <p:spPr>
          <a:xfrm>
            <a:off x="8778240" y="-1828800"/>
            <a:ext cx="5486400" cy="5486400"/>
          </a:xfrm>
          <a:prstGeom prst="ellipse">
            <a:avLst/>
          </a:prstGeom>
          <a:gradFill rotWithShape="1">
            <a:gsLst>
              <a:gs pos="0">
                <a:srgbClr val="4B7BFF">
                  <a:alpha val="12000"/>
                </a:srgbClr>
              </a:gs>
              <a:gs pos="100000">
                <a:srgbClr val="8B5CF6">
                  <a:alpha val="12000"/>
                </a:srgbClr>
              </a:gs>
            </a:gsLst>
            <a:lin scaled="0" ang="8100000"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Oval 2"/>
          <p:cNvSpPr/>
          <p:nvPr/>
        </p:nvSpPr>
        <p:spPr>
          <a:xfrm>
            <a:off x="-2011680" y="4023360"/>
            <a:ext cx="5486400" cy="5486400"/>
          </a:xfrm>
          <a:prstGeom prst="ellipse">
            <a:avLst/>
          </a:prstGeom>
          <a:gradFill rotWithShape="1">
            <a:gsLst>
              <a:gs pos="0">
                <a:srgbClr val="8B5CF6">
                  <a:alpha val="12000"/>
                </a:srgbClr>
              </a:gs>
              <a:gs pos="100000">
                <a:srgbClr val="64748B">
                  <a:alpha val="12000"/>
                </a:srgbClr>
              </a:gs>
            </a:gsLst>
            <a:lin scaled="0" ang="8100000"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Rectangle 3"/>
          <p:cNvSpPr/>
          <p:nvPr/>
        </p:nvSpPr>
        <p:spPr>
          <a:xfrm>
            <a:off x="0" y="0"/>
            <a:ext cx="12191695" cy="109728"/>
          </a:xfrm>
          <a:prstGeom prst="rect">
            <a:avLst/>
          </a:prstGeom>
          <a:gradFill rotWithShape="1">
            <a:gsLst>
              <a:gs pos="0">
                <a:srgbClr val="4B7BFF"/>
              </a:gs>
              <a:gs pos="100000">
                <a:srgbClr val="8B5CF6"/>
              </a:gs>
            </a:gsLst>
            <a:lin scaled="0" ang="5400000"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Rounded Rectangle 4"/>
          <p:cNvSpPr/>
          <p:nvPr/>
        </p:nvSpPr>
        <p:spPr>
          <a:xfrm>
            <a:off x="548640" y="384048"/>
            <a:ext cx="457200" cy="457200"/>
          </a:xfrm>
          <a:prstGeom prst="roundRect">
            <a:avLst/>
          </a:prstGeom>
          <a:gradFill rotWithShape="1">
            <a:gsLst>
              <a:gs pos="0">
                <a:srgbClr val="4B7BFF"/>
              </a:gs>
              <a:gs pos="100000">
                <a:srgbClr val="8B5CF6"/>
              </a:gs>
            </a:gsLst>
            <a:lin scaled="0" ang="8100000"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1143000" y="365760"/>
            <a:ext cx="10515600" cy="4114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2300" b="1" i="0">
                <a:solidFill>
                  <a:srgbClr val="1E293B"/>
                </a:solidFill>
                <a:latin typeface="Microsoft YaHei"/>
                <a:ea typeface="Microsoft YaHei"/>
                <a:cs typeface="Microsoft YaHei"/>
              </a:rPr>
              <a:t>总费用区间 92—130 万元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143000" y="786384"/>
            <a:ext cx="1051560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200" b="0" i="0">
                <a:solidFill>
                  <a:srgbClr val="64748B"/>
                </a:solidFill>
                <a:latin typeface="Microsoft YaHei"/>
                <a:ea typeface="Microsoft YaHei"/>
                <a:cs typeface="Microsoft YaHei"/>
              </a:rPr>
              <a:t>六、报价方案（阶梯式）</a:t>
            </a:r>
          </a:p>
        </p:txBody>
      </p:sp>
      <p:sp>
        <p:nvSpPr>
          <p:cNvPr id="8" name="Rectangle 7"/>
          <p:cNvSpPr/>
          <p:nvPr/>
        </p:nvSpPr>
        <p:spPr>
          <a:xfrm>
            <a:off x="1143000" y="1097280"/>
            <a:ext cx="2011680" cy="54864"/>
          </a:xfrm>
          <a:prstGeom prst="rect">
            <a:avLst/>
          </a:prstGeom>
          <a:gradFill rotWithShape="1">
            <a:gsLst>
              <a:gs pos="0">
                <a:srgbClr val="4B7BFF"/>
              </a:gs>
              <a:gs pos="100000">
                <a:srgbClr val="8B5CF6"/>
              </a:gs>
            </a:gsLst>
            <a:lin scaled="0" ang="0"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548640" y="6455664"/>
            <a:ext cx="822960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900" b="0" i="0">
                <a:solidFill>
                  <a:srgbClr val="64748B"/>
                </a:solidFill>
                <a:latin typeface="Microsoft YaHei"/>
                <a:ea typeface="Microsoft YaHei"/>
                <a:cs typeface="Microsoft YaHei"/>
              </a:rPr>
              <a:t>心成长·向未来 · K12 心理健康素养提升计划</a:t>
            </a:r>
          </a:p>
        </p:txBody>
      </p:sp>
      <p:graphicFrame>
        <p:nvGraphicFramePr>
          <p:cNvPr id="10" name="Table 9"/>
          <p:cNvGraphicFramePr>
            <a:graphicFrameLocks noGrp="1"/>
          </p:cNvGraphicFramePr>
          <p:nvPr/>
        </p:nvGraphicFramePr>
        <p:xfrm>
          <a:off x="640080" y="1463040"/>
          <a:ext cx="10881360" cy="35204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486400"/>
                <a:gridCol w="2194560"/>
                <a:gridCol w="1828800"/>
                <a:gridCol w="1371600"/>
              </a:tblGrid>
              <a:tr h="502920">
                <a:tc>
                  <a:txBody>
                    <a:bodyPr/>
                    <a:lstStyle/>
                    <a:p>
                      <a:pPr algn="l"/>
                      <a:r>
                        <a:rPr sz="1400" b="1">
                          <a:solidFill>
                            <a:srgbClr val="FFFFFF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内容 / 定位</a:t>
                      </a:r>
                    </a:p>
                  </a:txBody>
                  <a:tcPr anchor="ctr" marL="91440" marR="91440">
                    <a:solidFill>
                      <a:srgbClr val="4B7B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400" b="1">
                          <a:solidFill>
                            <a:srgbClr val="FFFFFF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课程制作费</a:t>
                      </a:r>
                    </a:p>
                  </a:txBody>
                  <a:tcPr anchor="ctr" marL="91440" marR="91440">
                    <a:solidFill>
                      <a:srgbClr val="4B7B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400" b="1">
                          <a:solidFill>
                            <a:srgbClr val="FFFFFF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进校推广费</a:t>
                      </a:r>
                    </a:p>
                  </a:txBody>
                  <a:tcPr anchor="ctr" marL="91440" marR="91440">
                    <a:solidFill>
                      <a:srgbClr val="4B7B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400" b="1">
                          <a:solidFill>
                            <a:srgbClr val="FFFFFF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小计</a:t>
                      </a:r>
                    </a:p>
                  </a:txBody>
                  <a:tcPr anchor="ctr" marL="91440" marR="91440">
                    <a:solidFill>
                      <a:srgbClr val="4B7BFF"/>
                    </a:solidFill>
                  </a:tcPr>
                </a:tc>
              </a:tr>
              <a:tr h="603504">
                <a:tc>
                  <a:txBody>
                    <a:bodyPr/>
                    <a:lstStyle/>
                    <a:p>
                      <a:pPr algn="l"/>
                      <a:r>
                        <a:rPr sz="1250">
                          <a:solidFill>
                            <a:srgbClr val="475569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40 节录播课（北师大/华东师师资录课）</a:t>
                      </a:r>
                    </a:p>
                  </a:txBody>
                  <a:tcPr anchor="ctr" marL="91440" marR="91440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250">
                          <a:solidFill>
                            <a:srgbClr val="475569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32 万</a:t>
                      </a:r>
                    </a:p>
                  </a:txBody>
                  <a:tcPr anchor="ctr" marL="91440" marR="91440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250">
                          <a:solidFill>
                            <a:srgbClr val="475569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—</a:t>
                      </a:r>
                    </a:p>
                  </a:txBody>
                  <a:tcPr anchor="ctr" marL="91440" marR="91440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250">
                          <a:solidFill>
                            <a:srgbClr val="475569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32 万</a:t>
                      </a:r>
                    </a:p>
                  </a:txBody>
                  <a:tcPr anchor="ctr" marL="91440" marR="91440" marT="27432" marB="27432">
                    <a:solidFill>
                      <a:srgbClr val="FFFFFF"/>
                    </a:solidFill>
                  </a:tcPr>
                </a:tc>
              </a:tr>
              <a:tr h="603504">
                <a:tc>
                  <a:txBody>
                    <a:bodyPr/>
                    <a:lstStyle/>
                    <a:p>
                      <a:pPr algn="l"/>
                      <a:r>
                        <a:rPr sz="1250">
                          <a:solidFill>
                            <a:srgbClr val="475569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40 节录播课（联合开发深度背书 + logo）</a:t>
                      </a:r>
                    </a:p>
                  </a:txBody>
                  <a:tcPr anchor="ctr" marL="91440" marR="91440" marT="27432" marB="27432"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250">
                          <a:solidFill>
                            <a:srgbClr val="475569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8 万</a:t>
                      </a:r>
                    </a:p>
                  </a:txBody>
                  <a:tcPr anchor="ctr" marL="91440" marR="91440" marT="27432" marB="27432"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250">
                          <a:solidFill>
                            <a:srgbClr val="475569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—</a:t>
                      </a:r>
                    </a:p>
                  </a:txBody>
                  <a:tcPr anchor="ctr" marL="91440" marR="91440" marT="27432" marB="27432"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250">
                          <a:solidFill>
                            <a:srgbClr val="475569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8 万</a:t>
                      </a:r>
                    </a:p>
                  </a:txBody>
                  <a:tcPr anchor="ctr" marL="91440" marR="91440" marT="27432" marB="27432">
                    <a:solidFill>
                      <a:srgbClr val="F8FAFC"/>
                    </a:solidFill>
                  </a:tcPr>
                </a:tc>
              </a:tr>
              <a:tr h="603504">
                <a:tc>
                  <a:txBody>
                    <a:bodyPr/>
                    <a:lstStyle/>
                    <a:p>
                      <a:pPr algn="l"/>
                      <a:r>
                        <a:rPr sz="1250">
                          <a:solidFill>
                            <a:srgbClr val="475569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100 校推广（App 定制联动 · 100 校落地）</a:t>
                      </a:r>
                    </a:p>
                  </a:txBody>
                  <a:tcPr anchor="ctr" marL="91440" marR="91440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250">
                          <a:solidFill>
                            <a:srgbClr val="475569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—</a:t>
                      </a:r>
                    </a:p>
                  </a:txBody>
                  <a:tcPr anchor="ctr" marL="91440" marR="91440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250">
                          <a:solidFill>
                            <a:srgbClr val="475569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60 万</a:t>
                      </a:r>
                    </a:p>
                  </a:txBody>
                  <a:tcPr anchor="ctr" marL="91440" marR="91440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250">
                          <a:solidFill>
                            <a:srgbClr val="475569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60 万</a:t>
                      </a:r>
                    </a:p>
                  </a:txBody>
                  <a:tcPr anchor="ctr" marL="91440" marR="91440" marT="27432" marB="27432">
                    <a:solidFill>
                      <a:srgbClr val="FFFFFF"/>
                    </a:solidFill>
                  </a:tcPr>
                </a:tc>
              </a:tr>
              <a:tr h="603504">
                <a:tc>
                  <a:txBody>
                    <a:bodyPr/>
                    <a:lstStyle/>
                    <a:p>
                      <a:pPr algn="l"/>
                      <a:r>
                        <a:rPr sz="1250">
                          <a:solidFill>
                            <a:srgbClr val="475569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100 校推广（回端率 50% 以上）</a:t>
                      </a:r>
                    </a:p>
                  </a:txBody>
                  <a:tcPr anchor="ctr" marL="91440" marR="91440" marT="27432" marB="27432"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250">
                          <a:solidFill>
                            <a:srgbClr val="475569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—</a:t>
                      </a:r>
                    </a:p>
                  </a:txBody>
                  <a:tcPr anchor="ctr" marL="91440" marR="91440" marT="27432" marB="27432"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250">
                          <a:solidFill>
                            <a:srgbClr val="475569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30 万</a:t>
                      </a:r>
                    </a:p>
                  </a:txBody>
                  <a:tcPr anchor="ctr" marL="91440" marR="91440" marT="27432" marB="27432"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250">
                          <a:solidFill>
                            <a:srgbClr val="475569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30 万</a:t>
                      </a:r>
                    </a:p>
                  </a:txBody>
                  <a:tcPr anchor="ctr" marL="91440" marR="91440" marT="27432" marB="27432">
                    <a:solidFill>
                      <a:srgbClr val="F8FAFC"/>
                    </a:solidFill>
                  </a:tcPr>
                </a:tc>
              </a:tr>
              <a:tr h="603504">
                <a:tc>
                  <a:txBody>
                    <a:bodyPr/>
                    <a:lstStyle/>
                    <a:p>
                      <a:pPr algn="l"/>
                      <a:r>
                        <a:rPr sz="1250">
                          <a:solidFill>
                            <a:srgbClr val="475569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总计（阶梯区间）</a:t>
                      </a:r>
                    </a:p>
                  </a:txBody>
                  <a:tcPr anchor="ctr" marL="91440" marR="91440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250">
                          <a:solidFill>
                            <a:srgbClr val="475569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40 万</a:t>
                      </a:r>
                    </a:p>
                  </a:txBody>
                  <a:tcPr anchor="ctr" marL="91440" marR="91440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250">
                          <a:solidFill>
                            <a:srgbClr val="475569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90 万</a:t>
                      </a:r>
                    </a:p>
                  </a:txBody>
                  <a:tcPr anchor="ctr" marL="91440" marR="91440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250">
                          <a:solidFill>
                            <a:srgbClr val="475569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92—130 万</a:t>
                      </a:r>
                    </a:p>
                  </a:txBody>
                  <a:tcPr anchor="ctr" marL="91440" marR="91440" marT="27432" marB="27432"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11" name="Rounded Rectangle 10"/>
          <p:cNvSpPr/>
          <p:nvPr/>
        </p:nvSpPr>
        <p:spPr>
          <a:xfrm>
            <a:off x="640080" y="5074920"/>
            <a:ext cx="10881360" cy="960120"/>
          </a:xfrm>
          <a:prstGeom prst="roundRect">
            <a:avLst/>
          </a:prstGeom>
          <a:gradFill rotWithShape="1">
            <a:gsLst>
              <a:gs pos="0">
                <a:srgbClr val="4B7BFF"/>
              </a:gs>
              <a:gs pos="100000">
                <a:srgbClr val="8B5CF6"/>
              </a:gs>
            </a:gsLst>
            <a:lin scaled="0" ang="7200000"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914400" y="5074920"/>
            <a:ext cx="10332720" cy="96012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/>
            <a:r>
              <a:rPr sz="1600" b="1" i="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付款节奏建议（可协商）：合同签订 30%  →  课程交付验收 40%  →  百校落地完成 30%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640080" y="6172200"/>
            <a:ext cx="10881360" cy="3657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150" b="0" i="1">
                <a:solidFill>
                  <a:srgbClr val="64748B"/>
                </a:solidFill>
                <a:latin typeface="Microsoft YaHei"/>
                <a:ea typeface="Microsoft YaHei"/>
                <a:cs typeface="Microsoft YaHei"/>
              </a:rPr>
              <a:t>注：具体金额由销售总监核定后正式函报，报价单标注“最终以实际确认为准”。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1247120" y="6437376"/>
            <a:ext cx="64008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/>
            <a:r>
              <a:rPr sz="900" b="0" i="0">
                <a:solidFill>
                  <a:srgbClr val="64748B"/>
                </a:solidFill>
                <a:latin typeface="Microsoft YaHei"/>
                <a:ea typeface="Microsoft YaHei"/>
                <a:cs typeface="Microsoft YaHei"/>
              </a:rPr>
              <a:t>25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Oval 1"/>
          <p:cNvSpPr/>
          <p:nvPr/>
        </p:nvSpPr>
        <p:spPr>
          <a:xfrm>
            <a:off x="8778240" y="-1828800"/>
            <a:ext cx="5486400" cy="5486400"/>
          </a:xfrm>
          <a:prstGeom prst="ellipse">
            <a:avLst/>
          </a:prstGeom>
          <a:gradFill rotWithShape="1">
            <a:gsLst>
              <a:gs pos="0">
                <a:srgbClr val="4B7BFF">
                  <a:alpha val="12000"/>
                </a:srgbClr>
              </a:gs>
              <a:gs pos="100000">
                <a:srgbClr val="8B5CF6">
                  <a:alpha val="12000"/>
                </a:srgbClr>
              </a:gs>
            </a:gsLst>
            <a:lin scaled="0" ang="8100000"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Oval 2"/>
          <p:cNvSpPr/>
          <p:nvPr/>
        </p:nvSpPr>
        <p:spPr>
          <a:xfrm>
            <a:off x="-2011680" y="4023360"/>
            <a:ext cx="5486400" cy="5486400"/>
          </a:xfrm>
          <a:prstGeom prst="ellipse">
            <a:avLst/>
          </a:prstGeom>
          <a:gradFill rotWithShape="1">
            <a:gsLst>
              <a:gs pos="0">
                <a:srgbClr val="8B5CF6">
                  <a:alpha val="12000"/>
                </a:srgbClr>
              </a:gs>
              <a:gs pos="100000">
                <a:srgbClr val="64748B">
                  <a:alpha val="12000"/>
                </a:srgbClr>
              </a:gs>
            </a:gsLst>
            <a:lin scaled="0" ang="8100000"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Rectangle 3"/>
          <p:cNvSpPr/>
          <p:nvPr/>
        </p:nvSpPr>
        <p:spPr>
          <a:xfrm>
            <a:off x="0" y="0"/>
            <a:ext cx="12191695" cy="109728"/>
          </a:xfrm>
          <a:prstGeom prst="rect">
            <a:avLst/>
          </a:prstGeom>
          <a:gradFill rotWithShape="1">
            <a:gsLst>
              <a:gs pos="0">
                <a:srgbClr val="4B7BFF"/>
              </a:gs>
              <a:gs pos="100000">
                <a:srgbClr val="8B5CF6"/>
              </a:gs>
            </a:gsLst>
            <a:lin scaled="0" ang="5400000"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Rounded Rectangle 4"/>
          <p:cNvSpPr/>
          <p:nvPr/>
        </p:nvSpPr>
        <p:spPr>
          <a:xfrm>
            <a:off x="548640" y="384048"/>
            <a:ext cx="457200" cy="457200"/>
          </a:xfrm>
          <a:prstGeom prst="roundRect">
            <a:avLst/>
          </a:prstGeom>
          <a:gradFill rotWithShape="1">
            <a:gsLst>
              <a:gs pos="0">
                <a:srgbClr val="4B7BFF"/>
              </a:gs>
              <a:gs pos="100000">
                <a:srgbClr val="8B5CF6"/>
              </a:gs>
            </a:gsLst>
            <a:lin scaled="0" ang="8100000"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1143000" y="365760"/>
            <a:ext cx="10515600" cy="4114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2300" b="1" i="0">
                <a:solidFill>
                  <a:srgbClr val="1E293B"/>
                </a:solidFill>
                <a:latin typeface="Microsoft YaHei"/>
                <a:ea typeface="Microsoft YaHei"/>
                <a:cs typeface="Microsoft YaHei"/>
              </a:rPr>
              <a:t>总周期约 2—3 个月（部分并行）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143000" y="786384"/>
            <a:ext cx="1051560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200" b="0" i="0">
                <a:solidFill>
                  <a:srgbClr val="64748B"/>
                </a:solidFill>
                <a:latin typeface="Microsoft YaHei"/>
                <a:ea typeface="Microsoft YaHei"/>
                <a:cs typeface="Microsoft YaHei"/>
              </a:rPr>
              <a:t>七、项目时间规划</a:t>
            </a:r>
          </a:p>
        </p:txBody>
      </p:sp>
      <p:sp>
        <p:nvSpPr>
          <p:cNvPr id="8" name="Rectangle 7"/>
          <p:cNvSpPr/>
          <p:nvPr/>
        </p:nvSpPr>
        <p:spPr>
          <a:xfrm>
            <a:off x="1143000" y="1097280"/>
            <a:ext cx="2011680" cy="54864"/>
          </a:xfrm>
          <a:prstGeom prst="rect">
            <a:avLst/>
          </a:prstGeom>
          <a:gradFill rotWithShape="1">
            <a:gsLst>
              <a:gs pos="0">
                <a:srgbClr val="4B7BFF"/>
              </a:gs>
              <a:gs pos="100000">
                <a:srgbClr val="8B5CF6"/>
              </a:gs>
            </a:gsLst>
            <a:lin scaled="0" ang="0"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548640" y="6455664"/>
            <a:ext cx="822960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900" b="0" i="0">
                <a:solidFill>
                  <a:srgbClr val="64748B"/>
                </a:solidFill>
                <a:latin typeface="Microsoft YaHei"/>
                <a:ea typeface="Microsoft YaHei"/>
                <a:cs typeface="Microsoft YaHei"/>
              </a:rPr>
              <a:t>心成长·向未来 · K12 心理健康素养提升计划</a:t>
            </a:r>
          </a:p>
        </p:txBody>
      </p:sp>
      <p:graphicFrame>
        <p:nvGraphicFramePr>
          <p:cNvPr id="10" name="Table 9"/>
          <p:cNvGraphicFramePr>
            <a:graphicFrameLocks noGrp="1"/>
          </p:cNvGraphicFramePr>
          <p:nvPr/>
        </p:nvGraphicFramePr>
        <p:xfrm>
          <a:off x="640080" y="1554480"/>
          <a:ext cx="10881360" cy="456285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28800"/>
                <a:gridCol w="5760720"/>
                <a:gridCol w="2194560"/>
                <a:gridCol w="1097280"/>
              </a:tblGrid>
              <a:tr h="502920">
                <a:tc>
                  <a:txBody>
                    <a:bodyPr/>
                    <a:lstStyle/>
                    <a:p>
                      <a:pPr algn="l"/>
                      <a:r>
                        <a:rPr sz="1400" b="1">
                          <a:solidFill>
                            <a:srgbClr val="FFFFFF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阶段</a:t>
                      </a:r>
                    </a:p>
                  </a:txBody>
                  <a:tcPr anchor="ctr" marL="91440" marR="91440">
                    <a:solidFill>
                      <a:srgbClr val="4B7B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400" b="1">
                          <a:solidFill>
                            <a:srgbClr val="FFFFFF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内容</a:t>
                      </a:r>
                    </a:p>
                  </a:txBody>
                  <a:tcPr anchor="ctr" marL="91440" marR="91440">
                    <a:solidFill>
                      <a:srgbClr val="4B7B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400" b="1">
                          <a:solidFill>
                            <a:srgbClr val="FFFFFF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周期</a:t>
                      </a:r>
                    </a:p>
                  </a:txBody>
                  <a:tcPr anchor="ctr" marL="91440" marR="91440">
                    <a:solidFill>
                      <a:srgbClr val="4B7B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400" b="1">
                          <a:solidFill>
                            <a:srgbClr val="FFFFFF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责任</a:t>
                      </a:r>
                    </a:p>
                  </a:txBody>
                  <a:tcPr anchor="ctr" marL="91440" marR="91440">
                    <a:solidFill>
                      <a:srgbClr val="4B7BFF"/>
                    </a:solidFill>
                  </a:tcPr>
                </a:tc>
              </a:tr>
              <a:tr h="676656">
                <a:tc>
                  <a:txBody>
                    <a:bodyPr/>
                    <a:lstStyle/>
                    <a:p>
                      <a:pPr algn="l"/>
                      <a:r>
                        <a:rPr sz="1250">
                          <a:solidFill>
                            <a:srgbClr val="475569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需求确认</a:t>
                      </a:r>
                    </a:p>
                  </a:txBody>
                  <a:tcPr anchor="ctr" marL="91440" marR="91440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250">
                          <a:solidFill>
                            <a:srgbClr val="475569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大纲审核、接口对接、合同签订</a:t>
                      </a:r>
                    </a:p>
                  </a:txBody>
                  <a:tcPr anchor="ctr" marL="91440" marR="91440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250">
                          <a:solidFill>
                            <a:srgbClr val="475569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1-2 天</a:t>
                      </a:r>
                    </a:p>
                  </a:txBody>
                  <a:tcPr anchor="ctr" marL="91440" marR="91440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250">
                          <a:solidFill>
                            <a:srgbClr val="475569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双方 PM</a:t>
                      </a:r>
                    </a:p>
                  </a:txBody>
                  <a:tcPr anchor="ctr" marL="91440" marR="91440" marT="27432" marB="27432">
                    <a:solidFill>
                      <a:srgbClr val="FFFFFF"/>
                    </a:solidFill>
                  </a:tcPr>
                </a:tc>
              </a:tr>
              <a:tr h="676656">
                <a:tc>
                  <a:txBody>
                    <a:bodyPr/>
                    <a:lstStyle/>
                    <a:p>
                      <a:pPr algn="l"/>
                      <a:r>
                        <a:rPr sz="1250">
                          <a:solidFill>
                            <a:srgbClr val="475569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课程开发</a:t>
                      </a:r>
                    </a:p>
                  </a:txBody>
                  <a:tcPr anchor="ctr" marL="91440" marR="91440" marT="27432" marB="27432"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250">
                          <a:solidFill>
                            <a:srgbClr val="475569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40 节教案编写 + 专家评审</a:t>
                      </a:r>
                    </a:p>
                  </a:txBody>
                  <a:tcPr anchor="ctr" marL="91440" marR="91440" marT="27432" marB="27432"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250">
                          <a:solidFill>
                            <a:srgbClr val="475569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2-3 周</a:t>
                      </a:r>
                    </a:p>
                  </a:txBody>
                  <a:tcPr anchor="ctr" marL="91440" marR="91440" marT="27432" marB="27432"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250">
                          <a:solidFill>
                            <a:srgbClr val="475569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乙方研发</a:t>
                      </a:r>
                    </a:p>
                  </a:txBody>
                  <a:tcPr anchor="ctr" marL="91440" marR="91440" marT="27432" marB="27432">
                    <a:solidFill>
                      <a:srgbClr val="F8FAFC"/>
                    </a:solidFill>
                  </a:tcPr>
                </a:tc>
              </a:tr>
              <a:tr h="676656">
                <a:tc>
                  <a:txBody>
                    <a:bodyPr/>
                    <a:lstStyle/>
                    <a:p>
                      <a:pPr algn="l"/>
                      <a:r>
                        <a:rPr sz="1250">
                          <a:solidFill>
                            <a:srgbClr val="475569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录制制作</a:t>
                      </a:r>
                    </a:p>
                  </a:txBody>
                  <a:tcPr anchor="ctr" marL="91440" marR="91440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250">
                          <a:solidFill>
                            <a:srgbClr val="475569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40 节录播课拍摄与后期</a:t>
                      </a:r>
                    </a:p>
                  </a:txBody>
                  <a:tcPr anchor="ctr" marL="91440" marR="91440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250">
                          <a:solidFill>
                            <a:srgbClr val="475569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2-3 周（可并行）</a:t>
                      </a:r>
                    </a:p>
                  </a:txBody>
                  <a:tcPr anchor="ctr" marL="91440" marR="91440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250">
                          <a:solidFill>
                            <a:srgbClr val="475569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乙方制作</a:t>
                      </a:r>
                    </a:p>
                  </a:txBody>
                  <a:tcPr anchor="ctr" marL="91440" marR="91440" marT="27432" marB="27432">
                    <a:solidFill>
                      <a:srgbClr val="FFFFFF"/>
                    </a:solidFill>
                  </a:tcPr>
                </a:tc>
              </a:tr>
              <a:tr h="676656">
                <a:tc>
                  <a:txBody>
                    <a:bodyPr/>
                    <a:lstStyle/>
                    <a:p>
                      <a:pPr algn="l"/>
                      <a:r>
                        <a:rPr sz="1250">
                          <a:solidFill>
                            <a:srgbClr val="475569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测试优化</a:t>
                      </a:r>
                    </a:p>
                  </a:txBody>
                  <a:tcPr anchor="ctr" marL="91440" marR="91440" marT="27432" marB="27432"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250">
                          <a:solidFill>
                            <a:srgbClr val="475569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试播评审 + App 联动测试</a:t>
                      </a:r>
                    </a:p>
                  </a:txBody>
                  <a:tcPr anchor="ctr" marL="91440" marR="91440" marT="27432" marB="27432"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250">
                          <a:solidFill>
                            <a:srgbClr val="475569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1-2 天</a:t>
                      </a:r>
                    </a:p>
                  </a:txBody>
                  <a:tcPr anchor="ctr" marL="91440" marR="91440" marT="27432" marB="27432"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250">
                          <a:solidFill>
                            <a:srgbClr val="475569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双方技术</a:t>
                      </a:r>
                    </a:p>
                  </a:txBody>
                  <a:tcPr anchor="ctr" marL="91440" marR="91440" marT="27432" marB="27432">
                    <a:solidFill>
                      <a:srgbClr val="F8FAFC"/>
                    </a:solidFill>
                  </a:tcPr>
                </a:tc>
              </a:tr>
              <a:tr h="676656">
                <a:tc>
                  <a:txBody>
                    <a:bodyPr/>
                    <a:lstStyle/>
                    <a:p>
                      <a:pPr algn="l"/>
                      <a:r>
                        <a:rPr sz="1250">
                          <a:solidFill>
                            <a:srgbClr val="475569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进校推广</a:t>
                      </a:r>
                    </a:p>
                  </a:txBody>
                  <a:tcPr anchor="ctr" marL="91440" marR="91440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250">
                          <a:solidFill>
                            <a:srgbClr val="475569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四批滚动进校落地</a:t>
                      </a:r>
                    </a:p>
                  </a:txBody>
                  <a:tcPr anchor="ctr" marL="91440" marR="91440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250">
                          <a:solidFill>
                            <a:srgbClr val="475569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签约后第 6-12 周</a:t>
                      </a:r>
                    </a:p>
                  </a:txBody>
                  <a:tcPr anchor="ctr" marL="91440" marR="91440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250">
                          <a:solidFill>
                            <a:srgbClr val="475569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乙方执行</a:t>
                      </a:r>
                    </a:p>
                  </a:txBody>
                  <a:tcPr anchor="ctr" marL="91440" marR="91440" marT="27432" marB="27432">
                    <a:solidFill>
                      <a:srgbClr val="FFFFFF"/>
                    </a:solidFill>
                  </a:tcPr>
                </a:tc>
              </a:tr>
              <a:tr h="676656">
                <a:tc>
                  <a:txBody>
                    <a:bodyPr/>
                    <a:lstStyle/>
                    <a:p>
                      <a:pPr algn="l"/>
                      <a:r>
                        <a:rPr sz="1250">
                          <a:solidFill>
                            <a:srgbClr val="475569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验收总结</a:t>
                      </a:r>
                    </a:p>
                  </a:txBody>
                  <a:tcPr anchor="ctr" marL="91440" marR="91440" marT="27432" marB="27432"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250">
                          <a:solidFill>
                            <a:srgbClr val="475569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数据汇总、结项报告</a:t>
                      </a:r>
                    </a:p>
                  </a:txBody>
                  <a:tcPr anchor="ctr" marL="91440" marR="91440" marT="27432" marB="27432"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250">
                          <a:solidFill>
                            <a:srgbClr val="475569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2-3 天</a:t>
                      </a:r>
                    </a:p>
                  </a:txBody>
                  <a:tcPr anchor="ctr" marL="91440" marR="91440" marT="27432" marB="27432"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250">
                          <a:solidFill>
                            <a:srgbClr val="475569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双方项目组</a:t>
                      </a:r>
                    </a:p>
                  </a:txBody>
                  <a:tcPr anchor="ctr" marL="91440" marR="91440" marT="27432" marB="27432">
                    <a:solidFill>
                      <a:srgbClr val="F8FAFC"/>
                    </a:solidFill>
                  </a:tcPr>
                </a:tc>
              </a:tr>
            </a:tbl>
          </a:graphicData>
        </a:graphic>
      </p:graphicFrame>
      <p:sp>
        <p:nvSpPr>
          <p:cNvPr id="11" name="TextBox 10"/>
          <p:cNvSpPr txBox="1"/>
          <p:nvPr/>
        </p:nvSpPr>
        <p:spPr>
          <a:xfrm>
            <a:off x="11247120" y="6437376"/>
            <a:ext cx="64008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/>
            <a:r>
              <a:rPr sz="900" b="0" i="0">
                <a:solidFill>
                  <a:srgbClr val="64748B"/>
                </a:solidFill>
                <a:latin typeface="Microsoft YaHei"/>
                <a:ea typeface="Microsoft YaHei"/>
                <a:cs typeface="Microsoft YaHei"/>
              </a:rPr>
              <a:t>26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Oval 1"/>
          <p:cNvSpPr/>
          <p:nvPr/>
        </p:nvSpPr>
        <p:spPr>
          <a:xfrm>
            <a:off x="8778240" y="-1828800"/>
            <a:ext cx="5486400" cy="5486400"/>
          </a:xfrm>
          <a:prstGeom prst="ellipse">
            <a:avLst/>
          </a:prstGeom>
          <a:gradFill rotWithShape="1">
            <a:gsLst>
              <a:gs pos="0">
                <a:srgbClr val="4B7BFF">
                  <a:alpha val="12000"/>
                </a:srgbClr>
              </a:gs>
              <a:gs pos="100000">
                <a:srgbClr val="8B5CF6">
                  <a:alpha val="12000"/>
                </a:srgbClr>
              </a:gs>
            </a:gsLst>
            <a:lin scaled="0" ang="8100000"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Oval 2"/>
          <p:cNvSpPr/>
          <p:nvPr/>
        </p:nvSpPr>
        <p:spPr>
          <a:xfrm>
            <a:off x="-2011680" y="4023360"/>
            <a:ext cx="5486400" cy="5486400"/>
          </a:xfrm>
          <a:prstGeom prst="ellipse">
            <a:avLst/>
          </a:prstGeom>
          <a:gradFill rotWithShape="1">
            <a:gsLst>
              <a:gs pos="0">
                <a:srgbClr val="8B5CF6">
                  <a:alpha val="12000"/>
                </a:srgbClr>
              </a:gs>
              <a:gs pos="100000">
                <a:srgbClr val="64748B">
                  <a:alpha val="12000"/>
                </a:srgbClr>
              </a:gs>
            </a:gsLst>
            <a:lin scaled="0" ang="8100000"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Rectangle 3"/>
          <p:cNvSpPr/>
          <p:nvPr/>
        </p:nvSpPr>
        <p:spPr>
          <a:xfrm>
            <a:off x="0" y="0"/>
            <a:ext cx="12191695" cy="109728"/>
          </a:xfrm>
          <a:prstGeom prst="rect">
            <a:avLst/>
          </a:prstGeom>
          <a:gradFill rotWithShape="1">
            <a:gsLst>
              <a:gs pos="0">
                <a:srgbClr val="4B7BFF"/>
              </a:gs>
              <a:gs pos="100000">
                <a:srgbClr val="8B5CF6"/>
              </a:gs>
            </a:gsLst>
            <a:lin scaled="0" ang="5400000"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Rounded Rectangle 4"/>
          <p:cNvSpPr/>
          <p:nvPr/>
        </p:nvSpPr>
        <p:spPr>
          <a:xfrm>
            <a:off x="548640" y="384048"/>
            <a:ext cx="457200" cy="457200"/>
          </a:xfrm>
          <a:prstGeom prst="roundRect">
            <a:avLst/>
          </a:prstGeom>
          <a:gradFill rotWithShape="1">
            <a:gsLst>
              <a:gs pos="0">
                <a:srgbClr val="4B7BFF"/>
              </a:gs>
              <a:gs pos="100000">
                <a:srgbClr val="8B5CF6"/>
              </a:gs>
            </a:gsLst>
            <a:lin scaled="0" ang="8100000"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1143000" y="365760"/>
            <a:ext cx="10515600" cy="4114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2300" b="1" i="0">
                <a:solidFill>
                  <a:srgbClr val="1E293B"/>
                </a:solidFill>
                <a:latin typeface="Microsoft YaHei"/>
                <a:ea typeface="Microsoft YaHei"/>
                <a:cs typeface="Microsoft YaHei"/>
              </a:rPr>
              <a:t>专业引领，科技赋能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143000" y="786384"/>
            <a:ext cx="1051560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200" b="0" i="0">
                <a:solidFill>
                  <a:srgbClr val="64748B"/>
                </a:solidFill>
                <a:latin typeface="Microsoft YaHei"/>
                <a:ea typeface="Microsoft YaHei"/>
                <a:cs typeface="Microsoft YaHei"/>
              </a:rPr>
              <a:t>八、附录 · 资质 · 专家 · 案例</a:t>
            </a:r>
          </a:p>
        </p:txBody>
      </p:sp>
      <p:sp>
        <p:nvSpPr>
          <p:cNvPr id="8" name="Rectangle 7"/>
          <p:cNvSpPr/>
          <p:nvPr/>
        </p:nvSpPr>
        <p:spPr>
          <a:xfrm>
            <a:off x="1143000" y="1097280"/>
            <a:ext cx="2011680" cy="54864"/>
          </a:xfrm>
          <a:prstGeom prst="rect">
            <a:avLst/>
          </a:prstGeom>
          <a:gradFill rotWithShape="1">
            <a:gsLst>
              <a:gs pos="0">
                <a:srgbClr val="4B7BFF"/>
              </a:gs>
              <a:gs pos="100000">
                <a:srgbClr val="8B5CF6"/>
              </a:gs>
            </a:gsLst>
            <a:lin scaled="0" ang="0"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548640" y="6455664"/>
            <a:ext cx="822960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900" b="0" i="0">
                <a:solidFill>
                  <a:srgbClr val="64748B"/>
                </a:solidFill>
                <a:latin typeface="Microsoft YaHei"/>
                <a:ea typeface="Microsoft YaHei"/>
                <a:cs typeface="Microsoft YaHei"/>
              </a:rPr>
              <a:t>心成长·向未来 · K12 心理健康素养提升计划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640080" y="1417320"/>
            <a:ext cx="6766560" cy="4023360"/>
          </a:xfrm>
          <a:prstGeom prst="roundRect">
            <a:avLst/>
          </a:prstGeom>
          <a:solidFill>
            <a:srgbClr val="F8FAF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Rounded Rectangle 10"/>
          <p:cNvSpPr/>
          <p:nvPr/>
        </p:nvSpPr>
        <p:spPr>
          <a:xfrm>
            <a:off x="640080" y="1417320"/>
            <a:ext cx="91440" cy="4023360"/>
          </a:xfrm>
          <a:prstGeom prst="roundRect">
            <a:avLst/>
          </a:prstGeom>
          <a:solidFill>
            <a:srgbClr val="4B7B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914400" y="1554480"/>
            <a:ext cx="6309360" cy="3657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600" b="1" i="0">
                <a:solidFill>
                  <a:srgbClr val="4B7BFF"/>
                </a:solidFill>
                <a:latin typeface="Microsoft YaHei"/>
                <a:ea typeface="Microsoft YaHei"/>
                <a:cs typeface="Microsoft YaHei"/>
              </a:rPr>
              <a:t>华怡心辰 · 公司资质</a:t>
            </a:r>
          </a:p>
        </p:txBody>
      </p:sp>
      <p:sp>
        <p:nvSpPr>
          <p:cNvPr id="13" name="Oval 12"/>
          <p:cNvSpPr/>
          <p:nvPr/>
        </p:nvSpPr>
        <p:spPr>
          <a:xfrm>
            <a:off x="914400" y="2121408"/>
            <a:ext cx="100584" cy="100584"/>
          </a:xfrm>
          <a:prstGeom prst="ellipse">
            <a:avLst/>
          </a:prstGeom>
          <a:solidFill>
            <a:srgbClr val="4B7B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1170432" y="2039112"/>
            <a:ext cx="6007608" cy="457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250" b="0" i="0">
                <a:solidFill>
                  <a:srgbClr val="475569"/>
                </a:solidFill>
                <a:latin typeface="Microsoft YaHei"/>
                <a:ea typeface="Microsoft YaHei"/>
                <a:cs typeface="Microsoft YaHei"/>
              </a:rPr>
              <a:t>国家高新技术企业，科研基地位于上海临港产业园</a:t>
            </a:r>
          </a:p>
        </p:txBody>
      </p:sp>
      <p:sp>
        <p:nvSpPr>
          <p:cNvPr id="15" name="Oval 14"/>
          <p:cNvSpPr/>
          <p:nvPr/>
        </p:nvSpPr>
        <p:spPr>
          <a:xfrm>
            <a:off x="914400" y="2871215"/>
            <a:ext cx="100584" cy="100584"/>
          </a:xfrm>
          <a:prstGeom prst="ellipse">
            <a:avLst/>
          </a:prstGeom>
          <a:solidFill>
            <a:srgbClr val="4B7B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1170432" y="2788920"/>
            <a:ext cx="6007608" cy="457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250" b="0" i="0">
                <a:solidFill>
                  <a:srgbClr val="475569"/>
                </a:solidFill>
                <a:latin typeface="Microsoft YaHei"/>
                <a:ea typeface="Microsoft YaHei"/>
                <a:cs typeface="Microsoft YaHei"/>
              </a:rPr>
              <a:t>2019 年与华东师范大学达成战略合作，由华东师大心理学博导团队领衔</a:t>
            </a:r>
          </a:p>
        </p:txBody>
      </p:sp>
      <p:sp>
        <p:nvSpPr>
          <p:cNvPr id="17" name="Oval 16"/>
          <p:cNvSpPr/>
          <p:nvPr/>
        </p:nvSpPr>
        <p:spPr>
          <a:xfrm>
            <a:off x="914400" y="3621023"/>
            <a:ext cx="100584" cy="100584"/>
          </a:xfrm>
          <a:prstGeom prst="ellipse">
            <a:avLst/>
          </a:prstGeom>
          <a:solidFill>
            <a:srgbClr val="4B7B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1170432" y="3538727"/>
            <a:ext cx="6007608" cy="457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250" b="0" i="0">
                <a:solidFill>
                  <a:srgbClr val="475569"/>
                </a:solidFill>
                <a:latin typeface="Microsoft YaHei"/>
                <a:ea typeface="Microsoft YaHei"/>
                <a:cs typeface="Microsoft YaHei"/>
              </a:rPr>
              <a:t>融合应用心理学与计算机/AI/信息学，为学校、政企、医院提供定制化心理综合解决方案</a:t>
            </a:r>
          </a:p>
        </p:txBody>
      </p:sp>
      <p:sp>
        <p:nvSpPr>
          <p:cNvPr id="19" name="Oval 18"/>
          <p:cNvSpPr/>
          <p:nvPr/>
        </p:nvSpPr>
        <p:spPr>
          <a:xfrm>
            <a:off x="914400" y="4370832"/>
            <a:ext cx="100584" cy="100584"/>
          </a:xfrm>
          <a:prstGeom prst="ellipse">
            <a:avLst/>
          </a:prstGeom>
          <a:solidFill>
            <a:srgbClr val="4B7B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1170432" y="4288536"/>
            <a:ext cx="6007608" cy="457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250" b="0" i="0">
                <a:solidFill>
                  <a:srgbClr val="475569"/>
                </a:solidFill>
                <a:latin typeface="Microsoft YaHei"/>
                <a:ea typeface="Microsoft YaHei"/>
                <a:cs typeface="Microsoft YaHei"/>
              </a:rPr>
              <a:t>业务覆盖西南、西北、华中、华南、华东、华北、东北七大区域，辐射 52 个城市，累计落地超 500 个服务项目，服务人次超 5000 万</a:t>
            </a:r>
          </a:p>
        </p:txBody>
      </p:sp>
      <p:sp>
        <p:nvSpPr>
          <p:cNvPr id="21" name="Rounded Rectangle 20"/>
          <p:cNvSpPr/>
          <p:nvPr/>
        </p:nvSpPr>
        <p:spPr>
          <a:xfrm>
            <a:off x="7680960" y="1417320"/>
            <a:ext cx="3840480" cy="4023360"/>
          </a:xfrm>
          <a:prstGeom prst="roundRect">
            <a:avLst/>
          </a:prstGeom>
          <a:solidFill>
            <a:srgbClr val="F8FAF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Rounded Rectangle 21"/>
          <p:cNvSpPr/>
          <p:nvPr/>
        </p:nvSpPr>
        <p:spPr>
          <a:xfrm>
            <a:off x="7680960" y="1417320"/>
            <a:ext cx="91440" cy="4023360"/>
          </a:xfrm>
          <a:prstGeom prst="roundRect">
            <a:avLst/>
          </a:prstGeom>
          <a:solidFill>
            <a:srgbClr val="8B5CF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3" name="TextBox 22"/>
          <p:cNvSpPr txBox="1"/>
          <p:nvPr/>
        </p:nvSpPr>
        <p:spPr>
          <a:xfrm>
            <a:off x="7955279" y="1554480"/>
            <a:ext cx="3383280" cy="3657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500" b="1" i="0">
                <a:solidFill>
                  <a:srgbClr val="8B5CF6"/>
                </a:solidFill>
                <a:latin typeface="Microsoft YaHei"/>
                <a:ea typeface="Microsoft YaHei"/>
                <a:cs typeface="Microsoft YaHei"/>
              </a:rPr>
              <a:t>课程专家团队（暂定）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7955279" y="2057400"/>
            <a:ext cx="3383280" cy="3657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600" b="1" i="0">
                <a:solidFill>
                  <a:srgbClr val="FF6B35"/>
                </a:solidFill>
                <a:latin typeface="Microsoft YaHei"/>
                <a:ea typeface="Microsoft YaHei"/>
                <a:cs typeface="Microsoft YaHei"/>
              </a:rPr>
              <a:t>韩卓 教授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7955279" y="2514600"/>
            <a:ext cx="3474720" cy="2743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250" b="0" i="0">
                <a:solidFill>
                  <a:srgbClr val="475569"/>
                </a:solidFill>
                <a:latin typeface="Microsoft YaHei"/>
                <a:ea typeface="Microsoft YaHei"/>
                <a:cs typeface="Microsoft YaHei"/>
              </a:rPr>
              <a:t>北京师范大学心理学部教授、博士生导师
教育部青年长江学者
应用实验心理北京市重点实验室主任
心理学基础国家级实验教学示范中心主任
（授课与评审专家名单视档期与学段在立项后确认）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640080" y="5623560"/>
            <a:ext cx="10881360" cy="457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150" b="0" i="0">
                <a:solidFill>
                  <a:srgbClr val="64748B"/>
                </a:solidFill>
                <a:latin typeface="Microsoft YaHei"/>
                <a:ea typeface="Microsoft YaHei"/>
                <a:cs typeface="Microsoft YaHei"/>
              </a:rPr>
              <a:t>成功案例：为重庆江北区、璧山区、万盛区、荣昌区、大足区等教委，成都金牛区、龙泉驿区教委，贵州黔东南州 16 区县，以及巴蜀中学、西安宏景小学、成都光华东山学校等 30 多所学校提供专业心理服务。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11247120" y="6437376"/>
            <a:ext cx="64008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/>
            <a:r>
              <a:rPr sz="900" b="0" i="0">
                <a:solidFill>
                  <a:srgbClr val="64748B"/>
                </a:solidFill>
                <a:latin typeface="Microsoft YaHei"/>
                <a:ea typeface="Microsoft YaHei"/>
                <a:cs typeface="Microsoft YaHei"/>
              </a:rPr>
              <a:t>27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Oval 1"/>
          <p:cNvSpPr/>
          <p:nvPr/>
        </p:nvSpPr>
        <p:spPr>
          <a:xfrm>
            <a:off x="8778240" y="-1828800"/>
            <a:ext cx="5486400" cy="5486400"/>
          </a:xfrm>
          <a:prstGeom prst="ellipse">
            <a:avLst/>
          </a:prstGeom>
          <a:gradFill rotWithShape="1">
            <a:gsLst>
              <a:gs pos="0">
                <a:srgbClr val="4B7BFF">
                  <a:alpha val="12000"/>
                </a:srgbClr>
              </a:gs>
              <a:gs pos="100000">
                <a:srgbClr val="8B5CF6">
                  <a:alpha val="12000"/>
                </a:srgbClr>
              </a:gs>
            </a:gsLst>
            <a:lin scaled="0" ang="8100000"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Oval 2"/>
          <p:cNvSpPr/>
          <p:nvPr/>
        </p:nvSpPr>
        <p:spPr>
          <a:xfrm>
            <a:off x="-2011680" y="4023360"/>
            <a:ext cx="5486400" cy="5486400"/>
          </a:xfrm>
          <a:prstGeom prst="ellipse">
            <a:avLst/>
          </a:prstGeom>
          <a:gradFill rotWithShape="1">
            <a:gsLst>
              <a:gs pos="0">
                <a:srgbClr val="8B5CF6">
                  <a:alpha val="12000"/>
                </a:srgbClr>
              </a:gs>
              <a:gs pos="100000">
                <a:srgbClr val="64748B">
                  <a:alpha val="12000"/>
                </a:srgbClr>
              </a:gs>
            </a:gsLst>
            <a:lin scaled="0" ang="8100000"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Rectangle 3"/>
          <p:cNvSpPr/>
          <p:nvPr/>
        </p:nvSpPr>
        <p:spPr>
          <a:xfrm>
            <a:off x="0" y="0"/>
            <a:ext cx="12191695" cy="109728"/>
          </a:xfrm>
          <a:prstGeom prst="rect">
            <a:avLst/>
          </a:prstGeom>
          <a:gradFill rotWithShape="1">
            <a:gsLst>
              <a:gs pos="0">
                <a:srgbClr val="4B7BFF"/>
              </a:gs>
              <a:gs pos="100000">
                <a:srgbClr val="8B5CF6"/>
              </a:gs>
            </a:gsLst>
            <a:lin scaled="0" ang="5400000"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Rounded Rectangle 4"/>
          <p:cNvSpPr/>
          <p:nvPr/>
        </p:nvSpPr>
        <p:spPr>
          <a:xfrm>
            <a:off x="548640" y="384048"/>
            <a:ext cx="457200" cy="457200"/>
          </a:xfrm>
          <a:prstGeom prst="roundRect">
            <a:avLst/>
          </a:prstGeom>
          <a:gradFill rotWithShape="1">
            <a:gsLst>
              <a:gs pos="0">
                <a:srgbClr val="4B7BFF"/>
              </a:gs>
              <a:gs pos="100000">
                <a:srgbClr val="8B5CF6"/>
              </a:gs>
            </a:gsLst>
            <a:lin scaled="0" ang="8100000"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1143000" y="365760"/>
            <a:ext cx="10515600" cy="4114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2300" b="1" i="0">
                <a:solidFill>
                  <a:srgbClr val="1E293B"/>
                </a:solidFill>
                <a:latin typeface="Microsoft YaHei"/>
                <a:ea typeface="Microsoft YaHei"/>
                <a:cs typeface="Microsoft YaHei"/>
              </a:rPr>
              <a:t>方案价值 · 周一会议待确认事项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143000" y="786384"/>
            <a:ext cx="1051560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200" b="0" i="0">
                <a:solidFill>
                  <a:srgbClr val="64748B"/>
                </a:solidFill>
                <a:latin typeface="Microsoft YaHei"/>
                <a:ea typeface="Microsoft YaHei"/>
                <a:cs typeface="Microsoft YaHei"/>
              </a:rPr>
              <a:t>总结与下一步</a:t>
            </a:r>
          </a:p>
        </p:txBody>
      </p:sp>
      <p:sp>
        <p:nvSpPr>
          <p:cNvPr id="8" name="Rectangle 7"/>
          <p:cNvSpPr/>
          <p:nvPr/>
        </p:nvSpPr>
        <p:spPr>
          <a:xfrm>
            <a:off x="1143000" y="1097280"/>
            <a:ext cx="2011680" cy="54864"/>
          </a:xfrm>
          <a:prstGeom prst="rect">
            <a:avLst/>
          </a:prstGeom>
          <a:gradFill rotWithShape="1">
            <a:gsLst>
              <a:gs pos="0">
                <a:srgbClr val="4B7BFF"/>
              </a:gs>
              <a:gs pos="100000">
                <a:srgbClr val="8B5CF6"/>
              </a:gs>
            </a:gsLst>
            <a:lin scaled="0" ang="0"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548640" y="6455664"/>
            <a:ext cx="822960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900" b="0" i="0">
                <a:solidFill>
                  <a:srgbClr val="64748B"/>
                </a:solidFill>
                <a:latin typeface="Microsoft YaHei"/>
                <a:ea typeface="Microsoft YaHei"/>
                <a:cs typeface="Microsoft YaHei"/>
              </a:rPr>
              <a:t>心成长·向未来 · K12 心理健康素养提升计划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640080" y="1417320"/>
            <a:ext cx="3154680" cy="1508760"/>
          </a:xfrm>
          <a:prstGeom prst="roundRect">
            <a:avLst/>
          </a:prstGeom>
          <a:solidFill>
            <a:srgbClr val="F8FAF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Rounded Rectangle 10"/>
          <p:cNvSpPr/>
          <p:nvPr/>
        </p:nvSpPr>
        <p:spPr>
          <a:xfrm>
            <a:off x="640080" y="1417320"/>
            <a:ext cx="3154680" cy="91440"/>
          </a:xfrm>
          <a:prstGeom prst="roundRect">
            <a:avLst/>
          </a:prstGeom>
          <a:solidFill>
            <a:srgbClr val="4B7B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868680" y="1600200"/>
            <a:ext cx="2743200" cy="4114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500" b="1" i="0">
                <a:solidFill>
                  <a:srgbClr val="4B7BFF"/>
                </a:solidFill>
                <a:latin typeface="Microsoft YaHei"/>
                <a:ea typeface="Microsoft YaHei"/>
                <a:cs typeface="Microsoft YaHei"/>
              </a:rPr>
              <a:t>对学校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868680" y="2057400"/>
            <a:ext cx="2743200" cy="7772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250" b="0" i="0">
                <a:solidFill>
                  <a:srgbClr val="475569"/>
                </a:solidFill>
                <a:latin typeface="Microsoft YaHei"/>
                <a:ea typeface="Microsoft YaHei"/>
                <a:cs typeface="Microsoft YaHei"/>
              </a:rPr>
              <a:t>获得优质免费心理健康课程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4389120" y="1417320"/>
            <a:ext cx="3154680" cy="1508760"/>
          </a:xfrm>
          <a:prstGeom prst="roundRect">
            <a:avLst/>
          </a:prstGeom>
          <a:solidFill>
            <a:srgbClr val="F8FAF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Rounded Rectangle 14"/>
          <p:cNvSpPr/>
          <p:nvPr/>
        </p:nvSpPr>
        <p:spPr>
          <a:xfrm>
            <a:off x="4389120" y="1417320"/>
            <a:ext cx="3154680" cy="91440"/>
          </a:xfrm>
          <a:prstGeom prst="roundRect">
            <a:avLst/>
          </a:prstGeom>
          <a:solidFill>
            <a:srgbClr val="8B5CF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4617720" y="1600200"/>
            <a:ext cx="2743200" cy="4114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500" b="1" i="0">
                <a:solidFill>
                  <a:srgbClr val="8B5CF6"/>
                </a:solidFill>
                <a:latin typeface="Microsoft YaHei"/>
                <a:ea typeface="Microsoft YaHei"/>
                <a:cs typeface="Microsoft YaHei"/>
              </a:rPr>
              <a:t>对教师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4617720" y="2057400"/>
            <a:ext cx="2743200" cy="7772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250" b="0" i="0">
                <a:solidFill>
                  <a:srgbClr val="475569"/>
                </a:solidFill>
                <a:latin typeface="Microsoft YaHei"/>
                <a:ea typeface="Microsoft YaHei"/>
                <a:cs typeface="Microsoft YaHei"/>
              </a:rPr>
              <a:t>获得教学辅助工具与培训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8138160" y="1417320"/>
            <a:ext cx="3154680" cy="1508760"/>
          </a:xfrm>
          <a:prstGeom prst="roundRect">
            <a:avLst/>
          </a:prstGeom>
          <a:solidFill>
            <a:srgbClr val="F8FAF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Rounded Rectangle 18"/>
          <p:cNvSpPr/>
          <p:nvPr/>
        </p:nvSpPr>
        <p:spPr>
          <a:xfrm>
            <a:off x="8138160" y="1417320"/>
            <a:ext cx="3154680" cy="91440"/>
          </a:xfrm>
          <a:prstGeom prst="roundRect">
            <a:avLst/>
          </a:prstGeom>
          <a:solidFill>
            <a:srgbClr val="4B7B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8366760" y="1600200"/>
            <a:ext cx="2743200" cy="4114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500" b="1" i="0">
                <a:solidFill>
                  <a:srgbClr val="4B7BFF"/>
                </a:solidFill>
                <a:latin typeface="Microsoft YaHei"/>
                <a:ea typeface="Microsoft YaHei"/>
                <a:cs typeface="Microsoft YaHei"/>
              </a:rPr>
              <a:t>对千问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8366760" y="2057400"/>
            <a:ext cx="2743200" cy="7772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250" b="0" i="0">
                <a:solidFill>
                  <a:srgbClr val="475569"/>
                </a:solidFill>
                <a:latin typeface="Microsoft YaHei"/>
                <a:ea typeface="Microsoft YaHei"/>
                <a:cs typeface="Microsoft YaHei"/>
              </a:rPr>
              <a:t>品牌认知、用户激活、口碑建设</a:t>
            </a:r>
          </a:p>
        </p:txBody>
      </p:sp>
      <p:sp>
        <p:nvSpPr>
          <p:cNvPr id="22" name="Rounded Rectangle 21"/>
          <p:cNvSpPr/>
          <p:nvPr/>
        </p:nvSpPr>
        <p:spPr>
          <a:xfrm>
            <a:off x="640080" y="3063240"/>
            <a:ext cx="3154680" cy="1508760"/>
          </a:xfrm>
          <a:prstGeom prst="roundRect">
            <a:avLst/>
          </a:prstGeom>
          <a:solidFill>
            <a:srgbClr val="F8FAF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3" name="Rounded Rectangle 22"/>
          <p:cNvSpPr/>
          <p:nvPr/>
        </p:nvSpPr>
        <p:spPr>
          <a:xfrm>
            <a:off x="640080" y="3063240"/>
            <a:ext cx="3154680" cy="91440"/>
          </a:xfrm>
          <a:prstGeom prst="roundRect">
            <a:avLst/>
          </a:prstGeom>
          <a:solidFill>
            <a:srgbClr val="8B5CF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TextBox 23"/>
          <p:cNvSpPr txBox="1"/>
          <p:nvPr/>
        </p:nvSpPr>
        <p:spPr>
          <a:xfrm>
            <a:off x="868680" y="3246120"/>
            <a:ext cx="2743200" cy="4114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500" b="1" i="0">
                <a:solidFill>
                  <a:srgbClr val="8B5CF6"/>
                </a:solidFill>
                <a:latin typeface="Microsoft YaHei"/>
                <a:ea typeface="Microsoft YaHei"/>
                <a:cs typeface="Microsoft YaHei"/>
              </a:rPr>
              <a:t>对项目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68680" y="3703320"/>
            <a:ext cx="2743200" cy="7772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250" b="0" i="0">
                <a:solidFill>
                  <a:srgbClr val="475569"/>
                </a:solidFill>
                <a:latin typeface="Microsoft YaHei"/>
                <a:ea typeface="Microsoft YaHei"/>
                <a:cs typeface="Microsoft YaHei"/>
              </a:rPr>
              <a:t>可复制、可扩展的校园公益合作模式</a:t>
            </a:r>
          </a:p>
        </p:txBody>
      </p:sp>
      <p:sp>
        <p:nvSpPr>
          <p:cNvPr id="26" name="Rounded Rectangle 25"/>
          <p:cNvSpPr/>
          <p:nvPr/>
        </p:nvSpPr>
        <p:spPr>
          <a:xfrm>
            <a:off x="4389120" y="3063240"/>
            <a:ext cx="7132320" cy="1508760"/>
          </a:xfrm>
          <a:prstGeom prst="roundRect">
            <a:avLst/>
          </a:prstGeom>
          <a:solidFill>
            <a:srgbClr val="F8FAF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7" name="Rounded Rectangle 26"/>
          <p:cNvSpPr/>
          <p:nvPr/>
        </p:nvSpPr>
        <p:spPr>
          <a:xfrm>
            <a:off x="4389120" y="3063240"/>
            <a:ext cx="91440" cy="1508760"/>
          </a:xfrm>
          <a:prstGeom prst="roundRect">
            <a:avLst/>
          </a:prstGeom>
          <a:solidFill>
            <a:srgbClr val="4B7B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8" name="TextBox 27"/>
          <p:cNvSpPr txBox="1"/>
          <p:nvPr/>
        </p:nvSpPr>
        <p:spPr>
          <a:xfrm>
            <a:off x="4663440" y="3200400"/>
            <a:ext cx="6675120" cy="3657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500" b="1" i="0">
                <a:solidFill>
                  <a:srgbClr val="FF6B35"/>
                </a:solidFill>
                <a:latin typeface="Microsoft YaHei"/>
                <a:ea typeface="Microsoft YaHei"/>
                <a:cs typeface="Microsoft YaHei"/>
              </a:rPr>
              <a:t>周一会议待确认事项</a:t>
            </a:r>
          </a:p>
        </p:txBody>
      </p:sp>
      <p:sp>
        <p:nvSpPr>
          <p:cNvPr id="29" name="Oval 28"/>
          <p:cNvSpPr/>
          <p:nvPr/>
        </p:nvSpPr>
        <p:spPr>
          <a:xfrm>
            <a:off x="4663440" y="3611880"/>
            <a:ext cx="292608" cy="292608"/>
          </a:xfrm>
          <a:prstGeom prst="ellipse">
            <a:avLst/>
          </a:prstGeom>
          <a:solidFill>
            <a:srgbClr val="4B7B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0" name="TextBox 29"/>
          <p:cNvSpPr txBox="1"/>
          <p:nvPr/>
        </p:nvSpPr>
        <p:spPr>
          <a:xfrm>
            <a:off x="4663440" y="3611880"/>
            <a:ext cx="292608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ctr"/>
            <a:r>
              <a:rPr sz="1500" b="1" i="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1</a:t>
            </a:r>
          </a:p>
        </p:txBody>
      </p:sp>
      <p:sp>
        <p:nvSpPr>
          <p:cNvPr id="31" name="TextBox 30"/>
          <p:cNvSpPr txBox="1"/>
          <p:nvPr/>
        </p:nvSpPr>
        <p:spPr>
          <a:xfrm>
            <a:off x="5074920" y="3593592"/>
            <a:ext cx="6309360" cy="3657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200" b="0" i="0">
                <a:solidFill>
                  <a:srgbClr val="475569"/>
                </a:solidFill>
                <a:latin typeface="Microsoft YaHei"/>
                <a:ea typeface="Microsoft YaHei"/>
                <a:cs typeface="Microsoft YaHei"/>
              </a:rPr>
              <a:t>课程大纲与方向最终确认（含 40 节目录终审）</a:t>
            </a:r>
          </a:p>
        </p:txBody>
      </p:sp>
      <p:sp>
        <p:nvSpPr>
          <p:cNvPr id="32" name="Oval 31"/>
          <p:cNvSpPr/>
          <p:nvPr/>
        </p:nvSpPr>
        <p:spPr>
          <a:xfrm>
            <a:off x="4663440" y="3995928"/>
            <a:ext cx="292608" cy="292608"/>
          </a:xfrm>
          <a:prstGeom prst="ellipse">
            <a:avLst/>
          </a:prstGeom>
          <a:solidFill>
            <a:srgbClr val="4B7B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3" name="TextBox 32"/>
          <p:cNvSpPr txBox="1"/>
          <p:nvPr/>
        </p:nvSpPr>
        <p:spPr>
          <a:xfrm>
            <a:off x="4663440" y="3995928"/>
            <a:ext cx="292608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ctr"/>
            <a:r>
              <a:rPr sz="1500" b="1" i="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2</a:t>
            </a:r>
          </a:p>
        </p:txBody>
      </p:sp>
      <p:sp>
        <p:nvSpPr>
          <p:cNvPr id="34" name="TextBox 33"/>
          <p:cNvSpPr txBox="1"/>
          <p:nvPr/>
        </p:nvSpPr>
        <p:spPr>
          <a:xfrm>
            <a:off x="5074920" y="3977640"/>
            <a:ext cx="6309360" cy="3657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200" b="0" i="0">
                <a:solidFill>
                  <a:srgbClr val="475569"/>
                </a:solidFill>
                <a:latin typeface="Microsoft YaHei"/>
                <a:ea typeface="Microsoft YaHei"/>
                <a:cs typeface="Microsoft YaHei"/>
              </a:rPr>
              <a:t>App 联动接口与数据规范（预留对接窗口）</a:t>
            </a:r>
          </a:p>
        </p:txBody>
      </p:sp>
      <p:sp>
        <p:nvSpPr>
          <p:cNvPr id="35" name="Oval 34"/>
          <p:cNvSpPr/>
          <p:nvPr/>
        </p:nvSpPr>
        <p:spPr>
          <a:xfrm>
            <a:off x="4663440" y="4379976"/>
            <a:ext cx="292608" cy="292608"/>
          </a:xfrm>
          <a:prstGeom prst="ellipse">
            <a:avLst/>
          </a:prstGeom>
          <a:solidFill>
            <a:srgbClr val="4B7B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6" name="TextBox 35"/>
          <p:cNvSpPr txBox="1"/>
          <p:nvPr/>
        </p:nvSpPr>
        <p:spPr>
          <a:xfrm>
            <a:off x="4663440" y="4379976"/>
            <a:ext cx="292608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ctr"/>
            <a:r>
              <a:rPr sz="1500" b="1" i="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3</a:t>
            </a:r>
          </a:p>
        </p:txBody>
      </p:sp>
      <p:sp>
        <p:nvSpPr>
          <p:cNvPr id="37" name="TextBox 36"/>
          <p:cNvSpPr txBox="1"/>
          <p:nvPr/>
        </p:nvSpPr>
        <p:spPr>
          <a:xfrm>
            <a:off x="5074920" y="4361688"/>
            <a:ext cx="6309360" cy="3657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200" b="0" i="0">
                <a:solidFill>
                  <a:srgbClr val="475569"/>
                </a:solidFill>
                <a:latin typeface="Microsoft YaHei"/>
                <a:ea typeface="Microsoft YaHei"/>
                <a:cs typeface="Microsoft YaHei"/>
              </a:rPr>
              <a:t>高校 logo 授权与联合开发模式（联合署名/顾问指导/成果评审三选）</a:t>
            </a:r>
          </a:p>
        </p:txBody>
      </p:sp>
      <p:sp>
        <p:nvSpPr>
          <p:cNvPr id="38" name="Oval 37"/>
          <p:cNvSpPr/>
          <p:nvPr/>
        </p:nvSpPr>
        <p:spPr>
          <a:xfrm>
            <a:off x="4663440" y="4764024"/>
            <a:ext cx="292608" cy="292608"/>
          </a:xfrm>
          <a:prstGeom prst="ellipse">
            <a:avLst/>
          </a:prstGeom>
          <a:solidFill>
            <a:srgbClr val="4B7B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9" name="TextBox 38"/>
          <p:cNvSpPr txBox="1"/>
          <p:nvPr/>
        </p:nvSpPr>
        <p:spPr>
          <a:xfrm>
            <a:off x="4663440" y="4764024"/>
            <a:ext cx="292608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ctr"/>
            <a:r>
              <a:rPr sz="1500" b="1" i="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4</a:t>
            </a:r>
          </a:p>
        </p:txBody>
      </p:sp>
      <p:sp>
        <p:nvSpPr>
          <p:cNvPr id="40" name="TextBox 39"/>
          <p:cNvSpPr txBox="1"/>
          <p:nvPr/>
        </p:nvSpPr>
        <p:spPr>
          <a:xfrm>
            <a:off x="5074920" y="4745736"/>
            <a:ext cx="6309360" cy="3657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200" b="0" i="0">
                <a:solidFill>
                  <a:srgbClr val="475569"/>
                </a:solidFill>
                <a:latin typeface="Microsoft YaHei"/>
                <a:ea typeface="Microsoft YaHei"/>
                <a:cs typeface="Microsoft YaHei"/>
              </a:rPr>
              <a:t>100 校具体区域清单与四批次排期</a:t>
            </a:r>
          </a:p>
        </p:txBody>
      </p:sp>
      <p:sp>
        <p:nvSpPr>
          <p:cNvPr id="41" name="Oval 40"/>
          <p:cNvSpPr/>
          <p:nvPr/>
        </p:nvSpPr>
        <p:spPr>
          <a:xfrm>
            <a:off x="4663440" y="5148072"/>
            <a:ext cx="292608" cy="292608"/>
          </a:xfrm>
          <a:prstGeom prst="ellipse">
            <a:avLst/>
          </a:prstGeom>
          <a:solidFill>
            <a:srgbClr val="4B7B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2" name="TextBox 41"/>
          <p:cNvSpPr txBox="1"/>
          <p:nvPr/>
        </p:nvSpPr>
        <p:spPr>
          <a:xfrm>
            <a:off x="4663440" y="5148072"/>
            <a:ext cx="292608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ctr"/>
            <a:r>
              <a:rPr sz="1500" b="1" i="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5</a:t>
            </a:r>
          </a:p>
        </p:txBody>
      </p:sp>
      <p:sp>
        <p:nvSpPr>
          <p:cNvPr id="43" name="TextBox 42"/>
          <p:cNvSpPr txBox="1"/>
          <p:nvPr/>
        </p:nvSpPr>
        <p:spPr>
          <a:xfrm>
            <a:off x="5074920" y="5129784"/>
            <a:ext cx="6309360" cy="3657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200" b="0" i="0">
                <a:solidFill>
                  <a:srgbClr val="475569"/>
                </a:solidFill>
                <a:latin typeface="Microsoft YaHei"/>
                <a:ea typeface="Microsoft YaHei"/>
                <a:cs typeface="Microsoft YaHei"/>
              </a:rPr>
              <a:t>报价最终核定与付款节奏</a:t>
            </a:r>
          </a:p>
        </p:txBody>
      </p:sp>
      <p:sp>
        <p:nvSpPr>
          <p:cNvPr id="44" name="TextBox 43"/>
          <p:cNvSpPr txBox="1"/>
          <p:nvPr/>
        </p:nvSpPr>
        <p:spPr>
          <a:xfrm>
            <a:off x="11247120" y="6437376"/>
            <a:ext cx="64008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/>
            <a:r>
              <a:rPr sz="900" b="0" i="0">
                <a:solidFill>
                  <a:srgbClr val="64748B"/>
                </a:solidFill>
                <a:latin typeface="Microsoft YaHei"/>
                <a:ea typeface="Microsoft YaHei"/>
                <a:cs typeface="Microsoft YaHei"/>
              </a:rPr>
              <a:t>28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